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tif" ContentType="image/tif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61" r:id="rId4"/>
    <p:sldId id="300" r:id="rId5"/>
    <p:sldId id="319" r:id="rId6"/>
    <p:sldId id="329" r:id="rId7"/>
    <p:sldId id="304" r:id="rId8"/>
    <p:sldId id="301" r:id="rId9"/>
    <p:sldId id="302" r:id="rId10"/>
    <p:sldId id="355" r:id="rId11"/>
    <p:sldId id="306" r:id="rId12"/>
    <p:sldId id="307" r:id="rId13"/>
    <p:sldId id="308" r:id="rId14"/>
    <p:sldId id="309" r:id="rId15"/>
    <p:sldId id="318" r:id="rId16"/>
    <p:sldId id="317" r:id="rId17"/>
    <p:sldId id="311" r:id="rId18"/>
    <p:sldId id="312" r:id="rId19"/>
    <p:sldId id="313" r:id="rId20"/>
    <p:sldId id="314" r:id="rId21"/>
    <p:sldId id="321" r:id="rId22"/>
    <p:sldId id="323" r:id="rId23"/>
    <p:sldId id="325" r:id="rId24"/>
    <p:sldId id="327" r:id="rId25"/>
    <p:sldId id="315" r:id="rId26"/>
    <p:sldId id="316" r:id="rId27"/>
    <p:sldId id="330" r:id="rId28"/>
    <p:sldId id="331" r:id="rId29"/>
    <p:sldId id="287" r:id="rId30"/>
    <p:sldId id="277" r:id="rId31"/>
    <p:sldId id="278" r:id="rId32"/>
    <p:sldId id="356" r:id="rId33"/>
    <p:sldId id="358" r:id="rId34"/>
    <p:sldId id="357" r:id="rId35"/>
    <p:sldId id="275" r:id="rId36"/>
    <p:sldId id="282" r:id="rId37"/>
    <p:sldId id="280" r:id="rId38"/>
    <p:sldId id="265" r:id="rId39"/>
    <p:sldId id="263" r:id="rId40"/>
    <p:sldId id="267" r:id="rId41"/>
    <p:sldId id="334" r:id="rId42"/>
    <p:sldId id="335" r:id="rId43"/>
    <p:sldId id="336" r:id="rId44"/>
    <p:sldId id="272" r:id="rId45"/>
    <p:sldId id="274" r:id="rId46"/>
    <p:sldId id="273" r:id="rId47"/>
    <p:sldId id="286" r:id="rId48"/>
    <p:sldId id="284" r:id="rId49"/>
    <p:sldId id="341" r:id="rId50"/>
    <p:sldId id="342" r:id="rId51"/>
    <p:sldId id="343" r:id="rId52"/>
    <p:sldId id="344" r:id="rId53"/>
    <p:sldId id="346" r:id="rId54"/>
    <p:sldId id="347" r:id="rId55"/>
    <p:sldId id="351" r:id="rId56"/>
    <p:sldId id="349" r:id="rId57"/>
    <p:sldId id="348" r:id="rId58"/>
    <p:sldId id="338" r:id="rId59"/>
    <p:sldId id="292" r:id="rId60"/>
    <p:sldId id="337" r:id="rId61"/>
    <p:sldId id="293" r:id="rId62"/>
    <p:sldId id="299" r:id="rId63"/>
    <p:sldId id="353" r:id="rId64"/>
    <p:sldId id="295" r:id="rId65"/>
    <p:sldId id="290" r:id="rId66"/>
    <p:sldId id="259" r:id="rId67"/>
    <p:sldId id="359" r:id="rId68"/>
    <p:sldId id="361" r:id="rId69"/>
    <p:sldId id="366" r:id="rId70"/>
    <p:sldId id="363" r:id="rId71"/>
    <p:sldId id="367" r:id="rId72"/>
    <p:sldId id="364" r:id="rId73"/>
    <p:sldId id="260" r:id="rId74"/>
    <p:sldId id="36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F"/>
    <a:srgbClr val="BACD69"/>
    <a:srgbClr val="D5E1A5"/>
    <a:srgbClr val="DDE0B4"/>
    <a:srgbClr val="BEBEBE"/>
    <a:srgbClr val="FF0606"/>
    <a:srgbClr val="A6F2F8"/>
    <a:srgbClr val="50E6F2"/>
    <a:srgbClr val="58EBF2"/>
    <a:srgbClr val="FFA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5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2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17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4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01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07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20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11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5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39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DC13-D0CC-4ADA-AA8E-6C1C7FD77A2C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41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image" Target="../media/image29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7.png"/><Relationship Id="rId5" Type="http://schemas.microsoft.com/office/2007/relationships/media" Target="../media/media3.avi"/><Relationship Id="rId10" Type="http://schemas.openxmlformats.org/officeDocument/2006/relationships/image" Target="../media/image26.png"/><Relationship Id="rId4" Type="http://schemas.openxmlformats.org/officeDocument/2006/relationships/video" Target="../media/media2.avi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avi"/><Relationship Id="rId13" Type="http://schemas.openxmlformats.org/officeDocument/2006/relationships/image" Target="../media/image33.png"/><Relationship Id="rId3" Type="http://schemas.microsoft.com/office/2007/relationships/media" Target="../media/media6.avi"/><Relationship Id="rId7" Type="http://schemas.microsoft.com/office/2007/relationships/media" Target="../media/media8.avi"/><Relationship Id="rId12" Type="http://schemas.openxmlformats.org/officeDocument/2006/relationships/image" Target="../media/image32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video" Target="../media/media7.avi"/><Relationship Id="rId11" Type="http://schemas.openxmlformats.org/officeDocument/2006/relationships/image" Target="../media/image31.png"/><Relationship Id="rId5" Type="http://schemas.microsoft.com/office/2007/relationships/media" Target="../media/media7.avi"/><Relationship Id="rId10" Type="http://schemas.openxmlformats.org/officeDocument/2006/relationships/image" Target="../media/image30.png"/><Relationship Id="rId4" Type="http://schemas.openxmlformats.org/officeDocument/2006/relationships/video" Target="../media/media6.avi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7" Type="http://schemas.openxmlformats.org/officeDocument/2006/relationships/image" Target="../media/image39.t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"/><Relationship Id="rId5" Type="http://schemas.openxmlformats.org/officeDocument/2006/relationships/image" Target="../media/image37.tif"/><Relationship Id="rId4" Type="http://schemas.openxmlformats.org/officeDocument/2006/relationships/image" Target="../media/image36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e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jpe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2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11" Type="http://schemas.openxmlformats.org/officeDocument/2006/relationships/image" Target="../media/image107.png"/><Relationship Id="rId5" Type="http://schemas.openxmlformats.org/officeDocument/2006/relationships/image" Target="../media/image101.jpeg"/><Relationship Id="rId10" Type="http://schemas.openxmlformats.org/officeDocument/2006/relationships/image" Target="../media/image106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59733"/>
            <a:ext cx="9144000" cy="612515"/>
          </a:xfrm>
        </p:spPr>
        <p:txBody>
          <a:bodyPr/>
          <a:lstStyle/>
          <a:p>
            <a:r>
              <a:rPr lang="en-GB" dirty="0" smtClean="0"/>
              <a:t>Tim Volonakis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474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Features are Present in 2D </a:t>
            </a:r>
            <a:r>
              <a:rPr lang="en-GB" sz="4800" dirty="0" err="1" smtClean="0"/>
              <a:t>Conv</a:t>
            </a:r>
            <a:r>
              <a:rPr lang="en-GB" sz="4800" dirty="0" smtClean="0"/>
              <a:t> Nets </a:t>
            </a:r>
            <a:endParaRPr lang="en-GB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9" y="1978430"/>
            <a:ext cx="7177947" cy="2778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8" r="69872"/>
          <a:stretch/>
        </p:blipFill>
        <p:spPr>
          <a:xfrm>
            <a:off x="9405509" y="2872923"/>
            <a:ext cx="961327" cy="95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62484" y="5126426"/>
            <a:ext cx="494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/>
              <a:t>Krizhevsky’s</a:t>
            </a:r>
            <a:r>
              <a:rPr lang="en-GB" sz="2400" b="1" dirty="0" smtClean="0"/>
              <a:t> </a:t>
            </a:r>
            <a:r>
              <a:rPr lang="en-GB" sz="2400" b="1" dirty="0" smtClean="0"/>
              <a:t>Features from ImageNet</a:t>
            </a:r>
            <a:endParaRPr lang="en-GB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878946" y="5126426"/>
            <a:ext cx="201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2D Gabor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5187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1_F1_SelfMtx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72998" y="1353144"/>
            <a:ext cx="3048001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K1_F2_SelfMtx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06090" y="1353144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K1_F4_SelfMtx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06090" y="4087198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K2_F3_SelfMtx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72998" y="4036568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Variations in Head Pose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632704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2_F1_SelfMtx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13819" y="1314270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K2_F2_SelfMtx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11112" y="4023610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K2_F3_SelfMtx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93130" y="1313069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K2_F4_SelfMtx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06090" y="4036568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Variation in Facial Expressions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863656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pasted-imag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/>
          <a:stretch/>
        </p:blipFill>
        <p:spPr bwMode="auto">
          <a:xfrm>
            <a:off x="2855641" y="2236124"/>
            <a:ext cx="6600507" cy="3295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8" descr="38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7" y="3985937"/>
            <a:ext cx="1506891" cy="1199813"/>
          </a:xfrm>
          <a:prstGeom prst="rect">
            <a:avLst/>
          </a:prstGeom>
        </p:spPr>
      </p:pic>
      <p:pic>
        <p:nvPicPr>
          <p:cNvPr id="10" name="Picture 9" descr="43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2" y="1960712"/>
            <a:ext cx="1506889" cy="1199813"/>
          </a:xfrm>
          <a:prstGeom prst="rect">
            <a:avLst/>
          </a:prstGeom>
        </p:spPr>
      </p:pic>
      <p:pic>
        <p:nvPicPr>
          <p:cNvPr id="11" name="Picture 10" descr="111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7" y="2568279"/>
            <a:ext cx="1506891" cy="1199813"/>
          </a:xfrm>
          <a:prstGeom prst="rect">
            <a:avLst/>
          </a:prstGeom>
        </p:spPr>
      </p:pic>
      <p:pic>
        <p:nvPicPr>
          <p:cNvPr id="12" name="Picture 11" descr="20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4998549"/>
            <a:ext cx="1506888" cy="1199813"/>
          </a:xfrm>
          <a:prstGeom prst="rect">
            <a:avLst/>
          </a:prstGeom>
        </p:spPr>
      </p:pic>
      <p:pic>
        <p:nvPicPr>
          <p:cNvPr id="13" name="Picture 12" descr="209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3479630"/>
            <a:ext cx="1506686" cy="11998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Camouflaged Objects in Woodland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148558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ATOW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1960712"/>
            <a:ext cx="1485165" cy="1164504"/>
          </a:xfrm>
          <a:prstGeom prst="rect">
            <a:avLst/>
          </a:prstGeom>
        </p:spPr>
      </p:pic>
      <p:pic>
        <p:nvPicPr>
          <p:cNvPr id="2" name="Picture 1" descr="2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1" y="2213865"/>
            <a:ext cx="6554894" cy="3290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MTPW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7" y="1960712"/>
            <a:ext cx="1417658" cy="1164504"/>
          </a:xfrm>
          <a:prstGeom prst="rect">
            <a:avLst/>
          </a:prstGeom>
        </p:spPr>
      </p:pic>
      <p:pic>
        <p:nvPicPr>
          <p:cNvPr id="4" name="Picture 3" descr="FlecktarnW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8" y="4998550"/>
            <a:ext cx="1535325" cy="1164504"/>
          </a:xfrm>
          <a:prstGeom prst="rect">
            <a:avLst/>
          </a:prstGeom>
        </p:spPr>
      </p:pic>
      <p:pic>
        <p:nvPicPr>
          <p:cNvPr id="5" name="Picture 4" descr="DPMWC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2" y="4998550"/>
            <a:ext cx="1552673" cy="1164504"/>
          </a:xfrm>
          <a:prstGeom prst="rect">
            <a:avLst/>
          </a:prstGeom>
        </p:spPr>
      </p:pic>
      <p:pic>
        <p:nvPicPr>
          <p:cNvPr id="7" name="Picture 6" descr="MarPatWC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8" y="3479631"/>
            <a:ext cx="1443888" cy="1164504"/>
          </a:xfrm>
          <a:prstGeom prst="rect">
            <a:avLst/>
          </a:prstGeom>
        </p:spPr>
      </p:pic>
      <p:pic>
        <p:nvPicPr>
          <p:cNvPr id="14" name="Picture 13" descr="OLIVEWC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3479631"/>
            <a:ext cx="1485165" cy="1164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Camouflaged Objects in Scrubland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549217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Comparing Accuracy</a:t>
            </a:r>
            <a:endParaRPr lang="en-GB" sz="4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69971" y="1872230"/>
            <a:ext cx="766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1316113" y="2372999"/>
            <a:ext cx="9292529" cy="201743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3200" dirty="0" smtClean="0"/>
              <a:t>Both observers’ behaviour needs to be compared</a:t>
            </a:r>
          </a:p>
          <a:p>
            <a:pPr>
              <a:lnSpc>
                <a:spcPct val="200000"/>
              </a:lnSpc>
            </a:pPr>
            <a:r>
              <a:rPr lang="en-GB" sz="3200" dirty="0" smtClean="0"/>
              <a:t>We need to task them with the </a:t>
            </a:r>
            <a:r>
              <a:rPr lang="en-GB" sz="3200" b="1" dirty="0" smtClean="0"/>
              <a:t>SAME</a:t>
            </a:r>
            <a:r>
              <a:rPr lang="en-GB" sz="3200" dirty="0" smtClean="0"/>
              <a:t> task</a:t>
            </a:r>
          </a:p>
        </p:txBody>
      </p:sp>
    </p:spTree>
    <p:extLst>
      <p:ext uri="{BB962C8B-B14F-4D97-AF65-F5344CB8AC3E}">
        <p14:creationId xmlns:p14="http://schemas.microsoft.com/office/powerpoint/2010/main" val="18462646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2225" y="1347628"/>
            <a:ext cx="9045991" cy="4535286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Human Experiment (1/4)</a:t>
            </a:r>
            <a:endParaRPr lang="en-GB" sz="4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373202" y="3991051"/>
            <a:ext cx="508485" cy="479444"/>
            <a:chOff x="7228559" y="3161742"/>
            <a:chExt cx="958889" cy="958889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698164" y="3161742"/>
              <a:ext cx="0" cy="958889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08004" y="3171607"/>
              <a:ext cx="0" cy="958889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9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Human Experiment (2/4)</a:t>
            </a:r>
            <a:endParaRPr lang="en-GB" sz="4800" dirty="0"/>
          </a:p>
        </p:txBody>
      </p:sp>
      <p:pic>
        <p:nvPicPr>
          <p:cNvPr id="5" name="Picture 2" descr="pasted-imag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" b="792"/>
          <a:stretch/>
        </p:blipFill>
        <p:spPr bwMode="auto">
          <a:xfrm>
            <a:off x="1590644" y="1230086"/>
            <a:ext cx="9010711" cy="4474028"/>
          </a:xfrm>
          <a:prstGeom prst="rect">
            <a:avLst/>
          </a:prstGeom>
          <a:noFill/>
          <a:ln w="3175" cap="flat" cmpd="sng">
            <a:solidFill>
              <a:schemeClr val="tx1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4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Human Experiment (3/4)</a:t>
            </a:r>
            <a:endParaRPr lang="en-GB" sz="4800" dirty="0"/>
          </a:p>
        </p:txBody>
      </p:sp>
      <p:sp>
        <p:nvSpPr>
          <p:cNvPr id="10" name="Rectangle 9"/>
          <p:cNvSpPr/>
          <p:nvPr/>
        </p:nvSpPr>
        <p:spPr>
          <a:xfrm>
            <a:off x="1542225" y="1347628"/>
            <a:ext cx="9045991" cy="453528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262833" y="2462012"/>
            <a:ext cx="508485" cy="479444"/>
            <a:chOff x="7228559" y="3161742"/>
            <a:chExt cx="958889" cy="958889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7698164" y="3161742"/>
              <a:ext cx="0" cy="958889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7708004" y="3171607"/>
              <a:ext cx="0" cy="958889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mptyBackgroun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"/>
          <a:stretch/>
        </p:blipFill>
        <p:spPr>
          <a:xfrm>
            <a:off x="1567196" y="1494226"/>
            <a:ext cx="8942306" cy="4471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Human Experiment (4/4)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09258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77" y="6074027"/>
            <a:ext cx="1312804" cy="36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2"/>
          <a:stretch/>
        </p:blipFill>
        <p:spPr>
          <a:xfrm>
            <a:off x="585538" y="6142394"/>
            <a:ext cx="1102446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08" y="5627121"/>
            <a:ext cx="1144827" cy="3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Introduction</a:t>
            </a:r>
            <a:endParaRPr lang="en-GB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8" y="2543488"/>
            <a:ext cx="2871540" cy="191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260694" y="1885601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Camouflage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22432" y="1895343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/>
              <a:t>Autoglass</a:t>
            </a:r>
            <a:endParaRPr lang="en-GB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9" t="32235" r="30847" b="18336"/>
          <a:stretch/>
        </p:blipFill>
        <p:spPr>
          <a:xfrm>
            <a:off x="3941518" y="2545300"/>
            <a:ext cx="2283056" cy="1912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" t="445" r="58103" b="43216"/>
          <a:stretch/>
        </p:blipFill>
        <p:spPr>
          <a:xfrm>
            <a:off x="9692162" y="2543488"/>
            <a:ext cx="1759388" cy="191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962947" y="1895343"/>
            <a:ext cx="20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Weed Detection</a:t>
            </a:r>
            <a:endParaRPr lang="en-GB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15" y="2543488"/>
            <a:ext cx="2555770" cy="191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9547904" y="1885601"/>
            <a:ext cx="20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Action Recognition</a:t>
            </a:r>
            <a:endParaRPr lang="en-GB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4530"/>
          <a:stretch/>
        </p:blipFill>
        <p:spPr>
          <a:xfrm>
            <a:off x="8834119" y="5627121"/>
            <a:ext cx="1161636" cy="3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699" y="6084321"/>
            <a:ext cx="100253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449" y="6074027"/>
            <a:ext cx="1074000" cy="3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8"/>
          <a:stretch/>
        </p:blipFill>
        <p:spPr>
          <a:xfrm>
            <a:off x="2479158" y="5627121"/>
            <a:ext cx="3027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8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167952" y="1910081"/>
            <a:ext cx="3442583" cy="2025000"/>
            <a:chOff x="1245816" y="2932584"/>
            <a:chExt cx="3672088" cy="2880000"/>
          </a:xfrm>
        </p:grpSpPr>
        <p:pic>
          <p:nvPicPr>
            <p:cNvPr id="6" name="Picture 5" descr="191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904" y="2932584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245816" y="3940696"/>
              <a:ext cx="432048" cy="525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67952" y="4188459"/>
            <a:ext cx="3442883" cy="2025225"/>
            <a:chOff x="1245816" y="6172944"/>
            <a:chExt cx="3672408" cy="2880320"/>
          </a:xfrm>
        </p:grpSpPr>
        <p:pic>
          <p:nvPicPr>
            <p:cNvPr id="7" name="Picture 6" descr="3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904" y="6172944"/>
              <a:ext cx="2880320" cy="288032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245816" y="7469088"/>
              <a:ext cx="432048" cy="525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B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Recognition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5311831" y="2618910"/>
            <a:ext cx="6375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b="1" dirty="0" smtClean="0"/>
              <a:t>Show a pair of unseen images to the model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b="1" dirty="0" smtClean="0"/>
              <a:t>One helmet, one background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b="1" dirty="0" smtClean="0"/>
              <a:t>Evaluate maximum posterior probability which is a helmet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77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Recognition</a:t>
            </a:r>
            <a:endParaRPr lang="en-GB" sz="4800" dirty="0"/>
          </a:p>
        </p:txBody>
      </p:sp>
      <p:sp>
        <p:nvSpPr>
          <p:cNvPr id="3" name="Rectangle 2"/>
          <p:cNvSpPr/>
          <p:nvPr/>
        </p:nvSpPr>
        <p:spPr>
          <a:xfrm>
            <a:off x="2957512" y="1313964"/>
            <a:ext cx="6276975" cy="179119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3600202" y="1313964"/>
            <a:ext cx="1791196" cy="17911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Helmet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714384" y="1313963"/>
            <a:ext cx="1791196" cy="17911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Background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7697" y="5130333"/>
            <a:ext cx="120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Images</a:t>
            </a:r>
            <a:endParaRPr lang="en-GB" b="1" dirty="0"/>
          </a:p>
        </p:txBody>
      </p:sp>
      <p:cxnSp>
        <p:nvCxnSpPr>
          <p:cNvPr id="22" name="Straight Arrow Connector 21"/>
          <p:cNvCxnSpPr>
            <a:stCxn id="46" idx="0"/>
            <a:endCxn id="4" idx="4"/>
          </p:cNvCxnSpPr>
          <p:nvPr/>
        </p:nvCxnSpPr>
        <p:spPr>
          <a:xfrm flipV="1">
            <a:off x="4495800" y="3105160"/>
            <a:ext cx="0" cy="17049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7" idx="0"/>
            <a:endCxn id="19" idx="4"/>
          </p:cNvCxnSpPr>
          <p:nvPr/>
        </p:nvCxnSpPr>
        <p:spPr>
          <a:xfrm flipV="1">
            <a:off x="7609982" y="3105159"/>
            <a:ext cx="0" cy="17049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71900" y="3799403"/>
            <a:ext cx="142385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P(</a:t>
            </a:r>
            <a:r>
              <a:rPr lang="en-GB" i="1" dirty="0" err="1" smtClean="0"/>
              <a:t>A|Helmet</a:t>
            </a:r>
            <a:r>
              <a:rPr lang="en-GB" i="1" dirty="0" smtClean="0"/>
              <a:t>)</a:t>
            </a:r>
            <a:endParaRPr lang="en-GB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6764405" y="3755564"/>
            <a:ext cx="186524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P(</a:t>
            </a:r>
            <a:r>
              <a:rPr lang="en-GB" i="1" dirty="0" err="1" smtClean="0"/>
              <a:t>B|Background</a:t>
            </a:r>
            <a:r>
              <a:rPr lang="en-GB" i="1" dirty="0" smtClean="0"/>
              <a:t>)</a:t>
            </a:r>
            <a:endParaRPr lang="en-GB" i="1" dirty="0"/>
          </a:p>
        </p:txBody>
      </p:sp>
      <p:cxnSp>
        <p:nvCxnSpPr>
          <p:cNvPr id="27" name="Straight Arrow Connector 26"/>
          <p:cNvCxnSpPr>
            <a:endCxn id="19" idx="3"/>
          </p:cNvCxnSpPr>
          <p:nvPr/>
        </p:nvCxnSpPr>
        <p:spPr>
          <a:xfrm flipV="1">
            <a:off x="5141634" y="2842844"/>
            <a:ext cx="1835065" cy="1967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78104" y="3142533"/>
            <a:ext cx="187133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P(</a:t>
            </a:r>
            <a:r>
              <a:rPr lang="en-GB" i="1" dirty="0" err="1" smtClean="0"/>
              <a:t>A|Background</a:t>
            </a:r>
            <a:r>
              <a:rPr lang="en-GB" i="1" dirty="0" smtClean="0"/>
              <a:t>)</a:t>
            </a:r>
            <a:endParaRPr lang="en-GB" i="1" dirty="0"/>
          </a:p>
        </p:txBody>
      </p:sp>
      <p:cxnSp>
        <p:nvCxnSpPr>
          <p:cNvPr id="31" name="Straight Arrow Connector 30"/>
          <p:cNvCxnSpPr>
            <a:endCxn id="4" idx="5"/>
          </p:cNvCxnSpPr>
          <p:nvPr/>
        </p:nvCxnSpPr>
        <p:spPr>
          <a:xfrm flipH="1" flipV="1">
            <a:off x="5129083" y="2842845"/>
            <a:ext cx="1822191" cy="19672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39925" y="4274094"/>
            <a:ext cx="144896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P(</a:t>
            </a:r>
            <a:r>
              <a:rPr lang="en-GB" i="1" dirty="0" err="1" smtClean="0"/>
              <a:t>B|Helmet</a:t>
            </a:r>
            <a:r>
              <a:rPr lang="en-GB" b="1" dirty="0" smtClean="0"/>
              <a:t>)</a:t>
            </a:r>
            <a:endParaRPr lang="en-GB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065411" y="1978728"/>
            <a:ext cx="123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Models</a:t>
            </a:r>
            <a:endParaRPr lang="en-GB" b="1" dirty="0"/>
          </a:p>
        </p:txBody>
      </p:sp>
      <p:sp>
        <p:nvSpPr>
          <p:cNvPr id="46" name="Rectangle 45"/>
          <p:cNvSpPr/>
          <p:nvPr/>
        </p:nvSpPr>
        <p:spPr>
          <a:xfrm>
            <a:off x="3837092" y="4810124"/>
            <a:ext cx="1317415" cy="131741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951274" y="4810123"/>
            <a:ext cx="1317415" cy="131741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Recognition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344" y="1546055"/>
                <a:ext cx="10793762" cy="481171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𝐻𝑒𝑙𝑚𝑒𝑡</m:t>
                          </m:r>
                        </m: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𝐻𝑒𝑙𝑚𝑒𝑡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𝐵𝑎𝑐𝑘𝑔𝑟𝑜𝑢𝑛𝑑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𝐻𝑒𝑙𝑚𝑒𝑡</m:t>
                              </m:r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𝐵𝑎𝑐𝑘𝑔𝑟𝑜𝑢𝑛𝑑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𝐻𝑒𝑙𝑚𝑒𝑡</m:t>
                              </m:r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𝐵𝑎𝑐𝑘𝑔𝑟𝑜𝑢𝑛𝑑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dirty="0" smtClean="0"/>
              </a:p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𝐻𝑒𝑙𝑚𝑒𝑡</m:t>
                          </m:r>
                        </m: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𝐻𝑒𝑙𝑚𝑒𝑡</m:t>
                              </m:r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𝐵𝑎𝑐𝑘𝑔𝑟𝑜𝑢𝑛𝑑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𝐻𝑒𝑙𝑚𝑒𝑡</m:t>
                              </m:r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𝐵𝑎𝑐𝑘𝑔𝑟𝑜𝑢𝑛𝑑</m:t>
                              </m:r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𝐻𝑒𝑙𝑚𝑒𝑡</m:t>
                              </m:r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𝐵𝑎𝑐𝑘𝑔𝑟𝑜𝑢𝑛𝑑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  <a:p>
                <a:pPr marL="0" indent="0">
                  <a:lnSpc>
                    <a:spcPct val="300000"/>
                  </a:lnSpc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18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344" y="1546055"/>
                <a:ext cx="10793762" cy="48117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4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Detection</a:t>
            </a:r>
            <a:endParaRPr lang="en-GB" sz="4800" dirty="0"/>
          </a:p>
        </p:txBody>
      </p:sp>
      <p:sp>
        <p:nvSpPr>
          <p:cNvPr id="6" name="Rectangle 5"/>
          <p:cNvSpPr/>
          <p:nvPr/>
        </p:nvSpPr>
        <p:spPr>
          <a:xfrm>
            <a:off x="1366521" y="1890377"/>
            <a:ext cx="3903133" cy="3632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71224" y="2460412"/>
            <a:ext cx="1998133" cy="1947333"/>
          </a:xfrm>
          <a:prstGeom prst="rect">
            <a:avLst/>
          </a:prstGeom>
          <a:solidFill>
            <a:srgbClr val="FF9F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355462" y="3029797"/>
            <a:ext cx="829659" cy="8085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/>
          <p:cNvSpPr/>
          <p:nvPr/>
        </p:nvSpPr>
        <p:spPr>
          <a:xfrm flipV="1">
            <a:off x="2400833" y="3259735"/>
            <a:ext cx="740258" cy="348689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881205" y="5722630"/>
            <a:ext cx="8737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Scene</a:t>
            </a:r>
            <a:endParaRPr lang="en-GB" b="1" dirty="0"/>
          </a:p>
        </p:txBody>
      </p:sp>
      <p:cxnSp>
        <p:nvCxnSpPr>
          <p:cNvPr id="19" name="Straight Arrow Connector 18"/>
          <p:cNvCxnSpPr>
            <a:endCxn id="28" idx="1"/>
          </p:cNvCxnSpPr>
          <p:nvPr/>
        </p:nvCxnSpPr>
        <p:spPr>
          <a:xfrm flipV="1">
            <a:off x="3754968" y="2359957"/>
            <a:ext cx="4597164" cy="41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1"/>
          </p:cNvCxnSpPr>
          <p:nvPr/>
        </p:nvCxnSpPr>
        <p:spPr>
          <a:xfrm>
            <a:off x="2881205" y="3752650"/>
            <a:ext cx="6064815" cy="1297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946020" y="4645882"/>
            <a:ext cx="829659" cy="8085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 26"/>
          <p:cNvSpPr/>
          <p:nvPr/>
        </p:nvSpPr>
        <p:spPr>
          <a:xfrm flipV="1">
            <a:off x="8991391" y="4875820"/>
            <a:ext cx="740258" cy="348689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8352132" y="1386290"/>
            <a:ext cx="1998133" cy="1947333"/>
          </a:xfrm>
          <a:prstGeom prst="rect">
            <a:avLst/>
          </a:prstGeom>
          <a:solidFill>
            <a:srgbClr val="FF9F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 28"/>
          <p:cNvSpPr/>
          <p:nvPr/>
        </p:nvSpPr>
        <p:spPr>
          <a:xfrm flipV="1">
            <a:off x="8981741" y="2185613"/>
            <a:ext cx="740258" cy="348689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9219115" y="3438272"/>
            <a:ext cx="26416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9220336" y="5611854"/>
            <a:ext cx="2810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5670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680798" y="1670509"/>
            <a:ext cx="7200000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Detection</a:t>
            </a:r>
            <a:endParaRPr lang="en-GB" sz="4800" dirty="0"/>
          </a:p>
        </p:txBody>
      </p:sp>
      <p:sp>
        <p:nvSpPr>
          <p:cNvPr id="5" name="Rectangle 4"/>
          <p:cNvSpPr/>
          <p:nvPr/>
        </p:nvSpPr>
        <p:spPr>
          <a:xfrm>
            <a:off x="1696754" y="5110438"/>
            <a:ext cx="829659" cy="8085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>
            <a:spLocks noChangeAspect="1"/>
          </p:cNvSpPr>
          <p:nvPr/>
        </p:nvSpPr>
        <p:spPr>
          <a:xfrm flipV="1">
            <a:off x="1844091" y="5412269"/>
            <a:ext cx="534990" cy="252000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24071" y="2002336"/>
            <a:ext cx="30449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5803" y="3823887"/>
            <a:ext cx="2810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36968" y="3351088"/>
            <a:ext cx="1349233" cy="1314931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>
            <a:spLocks noChangeAspect="1"/>
          </p:cNvSpPr>
          <p:nvPr/>
        </p:nvSpPr>
        <p:spPr>
          <a:xfrm flipV="1">
            <a:off x="1844091" y="3882553"/>
            <a:ext cx="534990" cy="252000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346242" y="1412109"/>
            <a:ext cx="1533549" cy="1494560"/>
          </a:xfrm>
          <a:prstGeom prst="rect">
            <a:avLst/>
          </a:prstGeom>
          <a:solidFill>
            <a:srgbClr val="FF9F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 19"/>
          <p:cNvSpPr>
            <a:spLocks noChangeAspect="1"/>
          </p:cNvSpPr>
          <p:nvPr/>
        </p:nvSpPr>
        <p:spPr>
          <a:xfrm flipV="1">
            <a:off x="1844091" y="2041669"/>
            <a:ext cx="534990" cy="252000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735803" y="5399087"/>
            <a:ext cx="2810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671349" y="1895203"/>
                <a:ext cx="161889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49" y="1895203"/>
                <a:ext cx="16188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02044" y="1895203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44" y="1895203"/>
                <a:ext cx="4026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50014" y="1895203"/>
                <a:ext cx="188548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14" y="1895203"/>
                <a:ext cx="1885487" cy="369332"/>
              </a:xfrm>
              <a:prstGeom prst="rect">
                <a:avLst/>
              </a:prstGeom>
              <a:blipFill>
                <a:blip r:embed="rId4"/>
                <a:stretch>
                  <a:fillRect l="-51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680798" y="3358298"/>
            <a:ext cx="7200000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671349" y="3566702"/>
                <a:ext cx="161889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49" y="3566702"/>
                <a:ext cx="16188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102044" y="3566702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44" y="3566702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250014" y="3566702"/>
                <a:ext cx="188548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14" y="3566702"/>
                <a:ext cx="1885487" cy="369332"/>
              </a:xfrm>
              <a:prstGeom prst="rect">
                <a:avLst/>
              </a:prstGeom>
              <a:blipFill>
                <a:blip r:embed="rId7"/>
                <a:stretch>
                  <a:fillRect l="-51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3680798" y="5052269"/>
            <a:ext cx="7200000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671349" y="5261927"/>
                <a:ext cx="161889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49" y="5261927"/>
                <a:ext cx="16188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102044" y="5261927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44" y="5261927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250014" y="5261927"/>
                <a:ext cx="188548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14" y="5261927"/>
                <a:ext cx="1885487" cy="369332"/>
              </a:xfrm>
              <a:prstGeom prst="rect">
                <a:avLst/>
              </a:prstGeom>
              <a:blipFill>
                <a:blip r:embed="rId10"/>
                <a:stretch>
                  <a:fillRect l="-51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091144" y="2686647"/>
                <a:ext cx="3793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144" y="2686647"/>
                <a:ext cx="37930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7091143" y="4380617"/>
                <a:ext cx="3793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143" y="4380617"/>
                <a:ext cx="37930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94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Greyscale</a:t>
            </a:r>
            <a:r>
              <a:rPr lang="en-US" sz="4800" dirty="0" smtClean="0"/>
              <a:t> Recognition: Woodland</a:t>
            </a:r>
            <a:endParaRPr lang="en-GB" sz="4800" dirty="0"/>
          </a:p>
        </p:txBody>
      </p:sp>
      <p:pic>
        <p:nvPicPr>
          <p:cNvPr id="6" name="Picture 5" descr="Fig6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3575" b="3051"/>
          <a:stretch/>
        </p:blipFill>
        <p:spPr>
          <a:xfrm>
            <a:off x="3749039" y="1026630"/>
            <a:ext cx="5558261" cy="5432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40" y="1068013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87301" y="1026630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536906" y="2228096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91" y="4306824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92" y="339242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741355" y="6469956"/>
            <a:ext cx="21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Human Accuracy (</a:t>
            </a:r>
            <a:r>
              <a:rPr lang="en-GB" b="1" i="1" dirty="0" smtClean="0"/>
              <a:t>%</a:t>
            </a:r>
            <a:r>
              <a:rPr lang="en-GB" b="1" dirty="0" smtClean="0"/>
              <a:t>)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57456" y="3403815"/>
            <a:ext cx="21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Model Accuracy (</a:t>
            </a:r>
            <a:r>
              <a:rPr lang="en-GB" b="1" i="1" dirty="0" smtClean="0"/>
              <a:t>%</a:t>
            </a:r>
            <a:r>
              <a:rPr lang="en-GB" b="1" dirty="0" smtClean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535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Greyscale</a:t>
            </a:r>
            <a:r>
              <a:rPr lang="en-US" sz="4800" dirty="0" smtClean="0"/>
              <a:t> Recognition: Scrubland</a:t>
            </a:r>
            <a:endParaRPr lang="en-GB" sz="4800" dirty="0"/>
          </a:p>
        </p:txBody>
      </p:sp>
      <p:pic>
        <p:nvPicPr>
          <p:cNvPr id="3" name="Picture 2" descr="Fig7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3876" b="3118"/>
          <a:stretch/>
        </p:blipFill>
        <p:spPr>
          <a:xfrm>
            <a:off x="3682538" y="1092850"/>
            <a:ext cx="5359751" cy="5224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91" y="100857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61536" y="1670536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760518" y="90617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65" y="3870288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18" y="243360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58" y="4304448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 rot="16200000">
            <a:off x="2201943" y="3327279"/>
            <a:ext cx="21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Model Accuracy (</a:t>
            </a:r>
            <a:r>
              <a:rPr lang="en-GB" b="1" i="1" dirty="0" smtClean="0"/>
              <a:t>%</a:t>
            </a:r>
            <a:r>
              <a:rPr lang="en-GB" b="1" dirty="0" smtClean="0"/>
              <a:t>)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34115" y="6317673"/>
            <a:ext cx="21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Human Accuracy (</a:t>
            </a:r>
            <a:r>
              <a:rPr lang="en-GB" b="1" i="1" dirty="0" smtClean="0"/>
              <a:t>%</a:t>
            </a:r>
            <a:r>
              <a:rPr lang="en-GB" b="1" dirty="0" smtClean="0"/>
              <a:t>)</a:t>
            </a:r>
            <a:endParaRPr lang="en-GB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03" y="100857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69848" y="1670536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8768830" y="90617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830" y="243360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61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Helmet Detection: Woodland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"/>
          <a:stretch/>
        </p:blipFill>
        <p:spPr>
          <a:xfrm>
            <a:off x="832658" y="1371600"/>
            <a:ext cx="10080000" cy="4857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83" y="5158674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83" y="3708720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6183" y="443867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9267360" y="1871437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77" y="515867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315360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0009" y="3258267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4870009" y="2280327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53" y="4214188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110627" y="913605"/>
            <a:ext cx="479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at Detection (Texture): Woodland</a:t>
            </a:r>
            <a:endParaRPr lang="en-GB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829631" y="903245"/>
            <a:ext cx="567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at Detection (Colour Texture): Woodland</a:t>
            </a:r>
            <a:endParaRPr lang="en-GB" sz="20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3" y="5002433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56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Helmet Detection: </a:t>
            </a:r>
            <a:r>
              <a:rPr lang="en-US" sz="4800" dirty="0" smtClean="0"/>
              <a:t>Scrubland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2"/>
          <a:stretch/>
        </p:blipFill>
        <p:spPr>
          <a:xfrm>
            <a:off x="1040476" y="1645920"/>
            <a:ext cx="10080000" cy="46991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4031" y="1153820"/>
            <a:ext cx="479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at Detection (Texture): Scrubland</a:t>
            </a:r>
            <a:endParaRPr lang="en-GB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87932" y="1141626"/>
            <a:ext cx="5782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at Detection (Colour &amp; Texture): Scrubland</a:t>
            </a:r>
            <a:endParaRPr lang="en-GB" sz="20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6" y="4590288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771" y="5310288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06" y="448870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2007" y="320448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1827676" y="3873220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12" y="3870288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07" y="5401393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30" y="4896863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85" y="3995509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1515" y="5041393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Rectangle 29"/>
          <p:cNvSpPr/>
          <p:nvPr/>
        </p:nvSpPr>
        <p:spPr>
          <a:xfrm>
            <a:off x="9598285" y="1785167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85" y="5857316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816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Windscreen Cracks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4530"/>
          <a:stretch/>
        </p:blipFill>
        <p:spPr>
          <a:xfrm>
            <a:off x="7957356" y="5455563"/>
            <a:ext cx="3126181" cy="968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8"/>
          <a:stretch/>
        </p:blipFill>
        <p:spPr>
          <a:xfrm>
            <a:off x="1723931" y="5343219"/>
            <a:ext cx="1077123" cy="1280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14" y="5455563"/>
            <a:ext cx="2940916" cy="105605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3291" r="11214" b="7283"/>
          <a:stretch/>
        </p:blipFill>
        <p:spPr>
          <a:xfrm>
            <a:off x="6970814" y="1442044"/>
            <a:ext cx="2549632" cy="3402471"/>
          </a:xfr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54" y="1385872"/>
            <a:ext cx="2551853" cy="34024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60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56" y="5246937"/>
            <a:ext cx="3845560" cy="10545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2"/>
          <a:stretch/>
        </p:blipFill>
        <p:spPr>
          <a:xfrm>
            <a:off x="491172" y="5421244"/>
            <a:ext cx="2695575" cy="88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31" y="5404250"/>
            <a:ext cx="2529845" cy="795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Camouflage Assessment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10" y="1167128"/>
            <a:ext cx="6899980" cy="3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7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Windscreen Cracks – One Approach</a:t>
            </a:r>
            <a:endParaRPr lang="en-GB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02229" y="1836511"/>
            <a:ext cx="8196943" cy="336686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Find the centre of impact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Log Polar Transform immediate area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Evaluate ‘spider legs’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If lots of vertical information – likely to be a crack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91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t="41423" r="36747" b="11449"/>
          <a:stretch/>
        </p:blipFill>
        <p:spPr>
          <a:xfrm rot="5400000">
            <a:off x="5154518" y="410922"/>
            <a:ext cx="3494313" cy="5769695"/>
          </a:xfrm>
        </p:spPr>
      </p:pic>
      <p:sp>
        <p:nvSpPr>
          <p:cNvPr id="6" name="TextBox 5"/>
          <p:cNvSpPr txBox="1"/>
          <p:nvPr/>
        </p:nvSpPr>
        <p:spPr>
          <a:xfrm>
            <a:off x="3799112" y="984022"/>
            <a:ext cx="285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Cartesian Domain</a:t>
            </a:r>
            <a:endParaRPr lang="en-GB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429864" y="984022"/>
            <a:ext cx="249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Polar Domain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One Approach - Polar Transform</a:t>
            </a:r>
            <a:endParaRPr lang="en-GB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11493" r="9796" b="10714"/>
          <a:stretch/>
        </p:blipFill>
        <p:spPr>
          <a:xfrm>
            <a:off x="4183929" y="5130798"/>
            <a:ext cx="1908251" cy="14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11699" r="9592" b="11052"/>
          <a:stretch/>
        </p:blipFill>
        <p:spPr>
          <a:xfrm>
            <a:off x="7717970" y="5130798"/>
            <a:ext cx="1916621" cy="144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86600" y="1839685"/>
            <a:ext cx="424542" cy="576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086600" y="3007297"/>
            <a:ext cx="424542" cy="576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7081422" y="4174909"/>
            <a:ext cx="424542" cy="576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1706333" y="1952910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Circle</a:t>
            </a:r>
            <a:endParaRPr lang="en-GB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736269" y="3111103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Ellipse</a:t>
            </a:r>
            <a:endParaRPr lang="en-GB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268182" y="4174910"/>
            <a:ext cx="204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Irregular Polygon</a:t>
            </a:r>
            <a:endParaRPr lang="en-GB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134833" y="5481467"/>
            <a:ext cx="204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Gaussian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99071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Saliency</a:t>
            </a:r>
            <a:endParaRPr lang="en-GB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61" y="1199573"/>
            <a:ext cx="2879999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89" y="1199573"/>
            <a:ext cx="2880000" cy="216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35277" y="4857106"/>
            <a:ext cx="2575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Original Stimulus</a:t>
            </a:r>
            <a:endParaRPr lang="en-GB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640784" y="6232956"/>
            <a:ext cx="1770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Saliency Map</a:t>
            </a:r>
            <a:endParaRPr lang="en-GB" sz="20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89" y="3977161"/>
            <a:ext cx="2880000" cy="21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59" y="3977161"/>
            <a:ext cx="2880001" cy="2160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54306" y="6232956"/>
            <a:ext cx="2325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Original Stimulus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339079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Saliency Benchmark</a:t>
            </a:r>
            <a:endParaRPr lang="en-GB" sz="4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42" y="1255221"/>
            <a:ext cx="8454835" cy="5153891"/>
          </a:xfrm>
          <a:prstGeom prst="rect">
            <a:avLst/>
          </a:prstGeom>
        </p:spPr>
      </p:pic>
      <p:sp>
        <p:nvSpPr>
          <p:cNvPr id="2" name="Left Brace 1"/>
          <p:cNvSpPr/>
          <p:nvPr/>
        </p:nvSpPr>
        <p:spPr>
          <a:xfrm>
            <a:off x="1479665" y="2202873"/>
            <a:ext cx="631767" cy="42644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217235" y="4062691"/>
            <a:ext cx="434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Deep Learning Dominating!!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76134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Boolean Map Saliency</a:t>
            </a:r>
            <a:endParaRPr lang="en-GB" sz="4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" b="3298"/>
          <a:stretch/>
        </p:blipFill>
        <p:spPr>
          <a:xfrm>
            <a:off x="916528" y="1658474"/>
            <a:ext cx="4848651" cy="3721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-1"/>
          <a:stretch/>
        </p:blipFill>
        <p:spPr>
          <a:xfrm>
            <a:off x="6313214" y="1669364"/>
            <a:ext cx="4949517" cy="3710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203149" y="5799988"/>
            <a:ext cx="227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Original Image</a:t>
            </a:r>
            <a:endParaRPr lang="en-GB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602749" y="5799988"/>
            <a:ext cx="237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BMS Saliency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133579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Detecting the Centre of Impact</a:t>
            </a:r>
            <a:endParaRPr lang="en-GB" sz="48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8" t="18795" r="9694" b="22675"/>
          <a:stretch/>
        </p:blipFill>
        <p:spPr>
          <a:xfrm>
            <a:off x="6701780" y="1337605"/>
            <a:ext cx="3527292" cy="4680000"/>
          </a:xfrm>
          <a:ln>
            <a:solidFill>
              <a:schemeClr val="tx1"/>
            </a:solidFill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2" t="18795" r="53966" b="22675"/>
          <a:stretch/>
        </p:blipFill>
        <p:spPr>
          <a:xfrm>
            <a:off x="1767049" y="1337605"/>
            <a:ext cx="347761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588433" y="6154881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BMS Saliency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28861" y="6154881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Original Image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0144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Detecting the Centre of Impact</a:t>
            </a:r>
            <a:endParaRPr lang="en-GB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t="3492" r="11450" b="7301"/>
          <a:stretch/>
        </p:blipFill>
        <p:spPr>
          <a:xfrm>
            <a:off x="8175171" y="1482299"/>
            <a:ext cx="323615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t="3492" r="11081" b="7301"/>
          <a:stretch/>
        </p:blipFill>
        <p:spPr>
          <a:xfrm>
            <a:off x="729343" y="1482299"/>
            <a:ext cx="325153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t="3333" r="11081" b="7460"/>
          <a:stretch/>
        </p:blipFill>
        <p:spPr>
          <a:xfrm>
            <a:off x="4452257" y="1482299"/>
            <a:ext cx="325153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0626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Log Polar Transform Features</a:t>
            </a:r>
            <a:endParaRPr lang="en-GB" sz="4800" dirty="0"/>
          </a:p>
        </p:txBody>
      </p:sp>
      <p:sp>
        <p:nvSpPr>
          <p:cNvPr id="11" name="Rectangle 10"/>
          <p:cNvSpPr/>
          <p:nvPr/>
        </p:nvSpPr>
        <p:spPr>
          <a:xfrm>
            <a:off x="3755571" y="5889172"/>
            <a:ext cx="5159828" cy="283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2084608" y="1323975"/>
            <a:ext cx="6547827" cy="5029200"/>
            <a:chOff x="3755571" y="1625655"/>
            <a:chExt cx="5410199" cy="42635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45" t="7495" r="6515" b="10904"/>
            <a:stretch/>
          </p:blipFill>
          <p:spPr>
            <a:xfrm>
              <a:off x="6535993" y="1643743"/>
              <a:ext cx="2575350" cy="424542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64429" y="2438400"/>
              <a:ext cx="5159828" cy="283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55571" y="3624943"/>
              <a:ext cx="5410199" cy="283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80756" y="4702629"/>
              <a:ext cx="5159828" cy="283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38851" y="1625655"/>
              <a:ext cx="500742" cy="4263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77500" y="1556409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1. Image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422425" y="2799155"/>
            <a:ext cx="16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2. Edges</a:t>
            </a:r>
          </a:p>
          <a:p>
            <a:pPr algn="ctr"/>
            <a:r>
              <a:rPr lang="en-GB" b="1" dirty="0" smtClean="0"/>
              <a:t>(Canny)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52792" y="4092497"/>
            <a:ext cx="182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3. Log Polar Transform</a:t>
            </a:r>
            <a:endParaRPr lang="en-GB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83161" y="5248871"/>
            <a:ext cx="182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4. Vertical Information Retained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19259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080" t="620"/>
          <a:stretch/>
        </p:blipFill>
        <p:spPr>
          <a:xfrm>
            <a:off x="839603" y="2238375"/>
            <a:ext cx="2616569" cy="2349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 rotWithShape="1">
          <a:blip r:embed="rId3"/>
          <a:srcRect l="34455" t="14435" r="31250" b="11593"/>
          <a:stretch/>
        </p:blipFill>
        <p:spPr bwMode="auto">
          <a:xfrm rot="5400000">
            <a:off x="5019106" y="2104002"/>
            <a:ext cx="2363879" cy="26179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27257" t="22656" r="23611" b="10742"/>
          <a:stretch/>
        </p:blipFill>
        <p:spPr bwMode="auto">
          <a:xfrm rot="5400000">
            <a:off x="8849286" y="2090416"/>
            <a:ext cx="2363879" cy="264514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8240" y="4809884"/>
            <a:ext cx="268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1. </a:t>
            </a:r>
            <a:r>
              <a:rPr lang="en-GB" sz="2400" dirty="0" smtClean="0"/>
              <a:t>Original Image</a:t>
            </a:r>
            <a:endParaRPr lang="en-GB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03342" y="4809884"/>
            <a:ext cx="379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2. </a:t>
            </a:r>
            <a:r>
              <a:rPr lang="en-GB" sz="2400" dirty="0" smtClean="0"/>
              <a:t>Butterworth Band passed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708653" y="4804583"/>
            <a:ext cx="261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3. </a:t>
            </a:r>
            <a:r>
              <a:rPr lang="en-GB" sz="2400" dirty="0" smtClean="0"/>
              <a:t>Threshold</a:t>
            </a:r>
            <a:endParaRPr lang="en-GB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-33205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Segmentation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6981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9" t="3138" r="11046" b="7021"/>
          <a:stretch/>
        </p:blipFill>
        <p:spPr>
          <a:xfrm>
            <a:off x="7030084" y="1690688"/>
            <a:ext cx="3234347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1690688"/>
            <a:ext cx="324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Windscreen are Dirty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93401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Observer Model</a:t>
            </a:r>
            <a:endParaRPr lang="en-GB" sz="4800" dirty="0"/>
          </a:p>
        </p:txBody>
      </p:sp>
      <p:pic>
        <p:nvPicPr>
          <p:cNvPr id="8" name="Picture 2" descr="2DGabFromAbov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4" t="17614" r="24324" b="13010"/>
          <a:stretch/>
        </p:blipFill>
        <p:spPr bwMode="auto">
          <a:xfrm>
            <a:off x="987907" y="1701336"/>
            <a:ext cx="1585552" cy="1521809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8" descr="2DGabFromAbove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8" t="14389" r="23042" b="11627"/>
          <a:stretch>
            <a:fillRect/>
          </a:stretch>
        </p:blipFill>
        <p:spPr bwMode="auto">
          <a:xfrm>
            <a:off x="3225058" y="1705338"/>
            <a:ext cx="1517346" cy="1521809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1742" y="1010619"/>
            <a:ext cx="371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1.</a:t>
            </a:r>
            <a:r>
              <a:rPr lang="en-US" sz="2800" i="1" dirty="0" smtClean="0"/>
              <a:t> Filter with log </a:t>
            </a:r>
            <a:r>
              <a:rPr lang="en-US" sz="2800" i="1" dirty="0" err="1" smtClean="0"/>
              <a:t>Gabors</a:t>
            </a:r>
            <a:endParaRPr lang="en-US" sz="2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01869" y="1010619"/>
            <a:ext cx="5525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2.</a:t>
            </a:r>
            <a:r>
              <a:rPr lang="en-US" sz="2800" i="1" dirty="0" smtClean="0"/>
              <a:t> Compute </a:t>
            </a:r>
            <a:r>
              <a:rPr lang="en-US" sz="2800" i="1" dirty="0" smtClean="0"/>
              <a:t>Local Energy </a:t>
            </a:r>
            <a:r>
              <a:rPr lang="en-US" sz="2800" i="1" dirty="0" smtClean="0"/>
              <a:t>and Phase</a:t>
            </a:r>
            <a:endParaRPr lang="en-US" sz="2800" i="1" dirty="0"/>
          </a:p>
        </p:txBody>
      </p:sp>
      <p:pic>
        <p:nvPicPr>
          <p:cNvPr id="12" name="Picture 11" descr="localEnergyScale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4" t="1754" r="36980" b="2198"/>
          <a:stretch/>
        </p:blipFill>
        <p:spPr>
          <a:xfrm>
            <a:off x="7012068" y="1704492"/>
            <a:ext cx="1503113" cy="1521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localEnergyScale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1" t="-1" r="36376" b="826"/>
          <a:stretch/>
        </p:blipFill>
        <p:spPr>
          <a:xfrm>
            <a:off x="9257177" y="1701335"/>
            <a:ext cx="1525406" cy="1521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2096439" y="4097486"/>
            <a:ext cx="1388408" cy="1421992"/>
            <a:chOff x="-338360" y="4372744"/>
            <a:chExt cx="4465693" cy="4974351"/>
          </a:xfrm>
        </p:grpSpPr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1409621" y="5380856"/>
              <a:ext cx="1009309" cy="941903"/>
              <a:chOff x="-1" y="-1"/>
              <a:chExt cx="2044026" cy="2054417"/>
            </a:xfrm>
          </p:grpSpPr>
          <p:sp>
            <p:nvSpPr>
              <p:cNvPr id="143" name="AutoShape 11"/>
              <p:cNvSpPr>
                <a:spLocks/>
              </p:cNvSpPr>
              <p:nvPr/>
            </p:nvSpPr>
            <p:spPr bwMode="auto">
              <a:xfrm>
                <a:off x="1014755" y="0"/>
                <a:ext cx="1029270" cy="10292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4" name="AutoShape 12"/>
              <p:cNvSpPr>
                <a:spLocks/>
              </p:cNvSpPr>
              <p:nvPr/>
            </p:nvSpPr>
            <p:spPr bwMode="auto">
              <a:xfrm rot="10800000" flipH="1">
                <a:off x="1014755" y="1025146"/>
                <a:ext cx="1029270" cy="10292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5" name="AutoShape 13"/>
              <p:cNvSpPr>
                <a:spLocks/>
              </p:cNvSpPr>
              <p:nvPr/>
            </p:nvSpPr>
            <p:spPr bwMode="auto">
              <a:xfrm>
                <a:off x="0" y="0"/>
                <a:ext cx="1029269" cy="10292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6" name="AutoShape 14"/>
              <p:cNvSpPr>
                <a:spLocks/>
              </p:cNvSpPr>
              <p:nvPr/>
            </p:nvSpPr>
            <p:spPr bwMode="auto">
              <a:xfrm rot="10800000" flipH="1">
                <a:off x="0" y="1025146"/>
                <a:ext cx="1029269" cy="10292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7" name="AutoShape 15"/>
              <p:cNvSpPr>
                <a:spLocks/>
              </p:cNvSpPr>
              <p:nvPr/>
            </p:nvSpPr>
            <p:spPr bwMode="auto">
              <a:xfrm rot="10800000" flipH="1">
                <a:off x="507198" y="0"/>
                <a:ext cx="1029270" cy="10292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8" name="AutoShape 16"/>
              <p:cNvSpPr>
                <a:spLocks/>
              </p:cNvSpPr>
              <p:nvPr/>
            </p:nvSpPr>
            <p:spPr bwMode="auto">
              <a:xfrm>
                <a:off x="507198" y="1025146"/>
                <a:ext cx="1029270" cy="10292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338360" y="4372744"/>
              <a:ext cx="4465693" cy="4974351"/>
              <a:chOff x="-338360" y="4372744"/>
              <a:chExt cx="4465693" cy="4974351"/>
            </a:xfrm>
          </p:grpSpPr>
          <p:grpSp>
            <p:nvGrpSpPr>
              <p:cNvPr id="17" name="Group 3"/>
              <p:cNvGrpSpPr>
                <a:grpSpLocks/>
              </p:cNvGrpSpPr>
              <p:nvPr/>
            </p:nvGrpSpPr>
            <p:grpSpPr bwMode="auto">
              <a:xfrm>
                <a:off x="2253330" y="6887225"/>
                <a:ext cx="1009309" cy="941903"/>
                <a:chOff x="-1" y="-1"/>
                <a:chExt cx="2044026" cy="2054417"/>
              </a:xfrm>
            </p:grpSpPr>
            <p:sp>
              <p:nvSpPr>
                <p:cNvPr id="137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8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9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40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41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42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18" name="Group 17"/>
              <p:cNvGrpSpPr>
                <a:grpSpLocks/>
              </p:cNvGrpSpPr>
              <p:nvPr/>
            </p:nvGrpSpPr>
            <p:grpSpPr bwMode="auto">
              <a:xfrm>
                <a:off x="2253330" y="5882979"/>
                <a:ext cx="1009309" cy="941903"/>
                <a:chOff x="-1" y="-1"/>
                <a:chExt cx="2044026" cy="2054417"/>
              </a:xfrm>
            </p:grpSpPr>
            <p:sp>
              <p:nvSpPr>
                <p:cNvPr id="131" name="AutoShape 18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2" name="AutoShape 19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3" name="AutoShape 20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4" name="AutoShape 21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5" name="AutoShape 22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6" name="AutoShape 23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19" name="Group 24"/>
              <p:cNvGrpSpPr>
                <a:grpSpLocks/>
              </p:cNvGrpSpPr>
              <p:nvPr/>
            </p:nvGrpSpPr>
            <p:grpSpPr bwMode="auto">
              <a:xfrm>
                <a:off x="525736" y="6887225"/>
                <a:ext cx="1009309" cy="941903"/>
                <a:chOff x="-1" y="-1"/>
                <a:chExt cx="2044026" cy="2054417"/>
              </a:xfrm>
            </p:grpSpPr>
            <p:sp>
              <p:nvSpPr>
                <p:cNvPr id="125" name="AutoShape 25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6" name="AutoShape 26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7" name="AutoShape 27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8" name="AutoShape 28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9" name="AutoShape 29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0" name="AutoShape 30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0" name="Group 31"/>
              <p:cNvGrpSpPr>
                <a:grpSpLocks/>
              </p:cNvGrpSpPr>
              <p:nvPr/>
            </p:nvGrpSpPr>
            <p:grpSpPr bwMode="auto">
              <a:xfrm>
                <a:off x="1369445" y="6385102"/>
                <a:ext cx="1009309" cy="941903"/>
                <a:chOff x="-1" y="-1"/>
                <a:chExt cx="2044026" cy="2054417"/>
              </a:xfrm>
            </p:grpSpPr>
            <p:sp>
              <p:nvSpPr>
                <p:cNvPr id="119" name="AutoShape 32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0" name="AutoShape 33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1" name="AutoShape 34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2" name="AutoShape 35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3" name="AutoShape 36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4" name="AutoShape 37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1" name="Group 38"/>
              <p:cNvGrpSpPr>
                <a:grpSpLocks/>
              </p:cNvGrpSpPr>
              <p:nvPr/>
            </p:nvGrpSpPr>
            <p:grpSpPr bwMode="auto">
              <a:xfrm>
                <a:off x="525736" y="5882979"/>
                <a:ext cx="1009309" cy="941903"/>
                <a:chOff x="-1" y="-1"/>
                <a:chExt cx="2044026" cy="2054417"/>
              </a:xfrm>
            </p:grpSpPr>
            <p:sp>
              <p:nvSpPr>
                <p:cNvPr id="113" name="AutoShape 39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4" name="AutoShape 40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5" name="AutoShape 41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6" name="AutoShape 42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7" name="AutoShape 43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8" name="AutoShape 44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2" name="Group 3"/>
              <p:cNvGrpSpPr>
                <a:grpSpLocks/>
              </p:cNvGrpSpPr>
              <p:nvPr/>
            </p:nvGrpSpPr>
            <p:grpSpPr bwMode="auto">
              <a:xfrm>
                <a:off x="1389832" y="7397080"/>
                <a:ext cx="1009309" cy="941903"/>
                <a:chOff x="-1" y="-1"/>
                <a:chExt cx="2044026" cy="2054417"/>
              </a:xfrm>
            </p:grpSpPr>
            <p:sp>
              <p:nvSpPr>
                <p:cNvPr id="107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8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9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0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1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2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3" name="Group 3"/>
              <p:cNvGrpSpPr>
                <a:grpSpLocks/>
              </p:cNvGrpSpPr>
              <p:nvPr/>
            </p:nvGrpSpPr>
            <p:grpSpPr bwMode="auto">
              <a:xfrm>
                <a:off x="1389832" y="8405192"/>
                <a:ext cx="1009309" cy="941903"/>
                <a:chOff x="-1" y="-1"/>
                <a:chExt cx="2044026" cy="2054417"/>
              </a:xfrm>
            </p:grpSpPr>
            <p:sp>
              <p:nvSpPr>
                <p:cNvPr id="101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2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3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4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5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6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4" name="Group 3"/>
              <p:cNvGrpSpPr>
                <a:grpSpLocks/>
              </p:cNvGrpSpPr>
              <p:nvPr/>
            </p:nvGrpSpPr>
            <p:grpSpPr bwMode="auto">
              <a:xfrm>
                <a:off x="1389832" y="4372744"/>
                <a:ext cx="1009309" cy="941903"/>
                <a:chOff x="-1" y="-1"/>
                <a:chExt cx="2044026" cy="2054417"/>
              </a:xfrm>
            </p:grpSpPr>
            <p:sp>
              <p:nvSpPr>
                <p:cNvPr id="95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6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7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8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9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0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5" name="Group 3"/>
              <p:cNvGrpSpPr>
                <a:grpSpLocks/>
              </p:cNvGrpSpPr>
              <p:nvPr/>
            </p:nvGrpSpPr>
            <p:grpSpPr bwMode="auto">
              <a:xfrm>
                <a:off x="2253928" y="7901136"/>
                <a:ext cx="1009309" cy="941903"/>
                <a:chOff x="-1" y="-1"/>
                <a:chExt cx="2044026" cy="2054417"/>
              </a:xfrm>
            </p:grpSpPr>
            <p:sp>
              <p:nvSpPr>
                <p:cNvPr id="89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0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1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2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3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4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6" name="Group 3"/>
              <p:cNvGrpSpPr>
                <a:grpSpLocks/>
              </p:cNvGrpSpPr>
              <p:nvPr/>
            </p:nvGrpSpPr>
            <p:grpSpPr bwMode="auto">
              <a:xfrm>
                <a:off x="525736" y="7901136"/>
                <a:ext cx="1009309" cy="941903"/>
                <a:chOff x="-1" y="-1"/>
                <a:chExt cx="2044026" cy="2054417"/>
              </a:xfrm>
            </p:grpSpPr>
            <p:sp>
              <p:nvSpPr>
                <p:cNvPr id="83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4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5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6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7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8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7" name="Group 3"/>
              <p:cNvGrpSpPr>
                <a:grpSpLocks/>
              </p:cNvGrpSpPr>
              <p:nvPr/>
            </p:nvGrpSpPr>
            <p:grpSpPr bwMode="auto">
              <a:xfrm>
                <a:off x="2253928" y="4876800"/>
                <a:ext cx="1009309" cy="941903"/>
                <a:chOff x="-1" y="-1"/>
                <a:chExt cx="2044026" cy="2054417"/>
              </a:xfrm>
            </p:grpSpPr>
            <p:sp>
              <p:nvSpPr>
                <p:cNvPr id="77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8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9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0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1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2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8" name="Group 3"/>
              <p:cNvGrpSpPr>
                <a:grpSpLocks/>
              </p:cNvGrpSpPr>
              <p:nvPr/>
            </p:nvGrpSpPr>
            <p:grpSpPr bwMode="auto">
              <a:xfrm>
                <a:off x="525736" y="4876800"/>
                <a:ext cx="1009309" cy="941903"/>
                <a:chOff x="-1" y="-1"/>
                <a:chExt cx="2044026" cy="2054417"/>
              </a:xfrm>
            </p:grpSpPr>
            <p:sp>
              <p:nvSpPr>
                <p:cNvPr id="71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2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3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4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5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6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9" name="Group 3"/>
              <p:cNvGrpSpPr>
                <a:grpSpLocks/>
              </p:cNvGrpSpPr>
              <p:nvPr/>
            </p:nvGrpSpPr>
            <p:grpSpPr bwMode="auto">
              <a:xfrm>
                <a:off x="3118024" y="5380856"/>
                <a:ext cx="1009309" cy="941903"/>
                <a:chOff x="-1" y="-1"/>
                <a:chExt cx="2044026" cy="2054417"/>
              </a:xfrm>
            </p:grpSpPr>
            <p:sp>
              <p:nvSpPr>
                <p:cNvPr id="65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6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7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8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9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0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0" name="Group 3"/>
              <p:cNvGrpSpPr>
                <a:grpSpLocks/>
              </p:cNvGrpSpPr>
              <p:nvPr/>
            </p:nvGrpSpPr>
            <p:grpSpPr bwMode="auto">
              <a:xfrm>
                <a:off x="3118024" y="6388968"/>
                <a:ext cx="1009309" cy="941903"/>
                <a:chOff x="-1" y="-1"/>
                <a:chExt cx="2044026" cy="2054417"/>
              </a:xfrm>
            </p:grpSpPr>
            <p:sp>
              <p:nvSpPr>
                <p:cNvPr id="59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0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1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2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3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4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1" name="Group 3"/>
              <p:cNvGrpSpPr>
                <a:grpSpLocks/>
              </p:cNvGrpSpPr>
              <p:nvPr/>
            </p:nvGrpSpPr>
            <p:grpSpPr bwMode="auto">
              <a:xfrm>
                <a:off x="3118024" y="7397080"/>
                <a:ext cx="1009309" cy="941903"/>
                <a:chOff x="-1" y="-1"/>
                <a:chExt cx="2044026" cy="2054417"/>
              </a:xfrm>
            </p:grpSpPr>
            <p:sp>
              <p:nvSpPr>
                <p:cNvPr id="53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4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5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6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7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8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2" name="Group 3"/>
              <p:cNvGrpSpPr>
                <a:grpSpLocks/>
              </p:cNvGrpSpPr>
              <p:nvPr/>
            </p:nvGrpSpPr>
            <p:grpSpPr bwMode="auto">
              <a:xfrm>
                <a:off x="-338360" y="5380856"/>
                <a:ext cx="1009309" cy="941903"/>
                <a:chOff x="-1" y="-1"/>
                <a:chExt cx="2044026" cy="2054417"/>
              </a:xfrm>
            </p:grpSpPr>
            <p:sp>
              <p:nvSpPr>
                <p:cNvPr id="47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8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9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0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1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2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3" name="Group 3"/>
              <p:cNvGrpSpPr>
                <a:grpSpLocks/>
              </p:cNvGrpSpPr>
              <p:nvPr/>
            </p:nvGrpSpPr>
            <p:grpSpPr bwMode="auto">
              <a:xfrm>
                <a:off x="-338360" y="6388968"/>
                <a:ext cx="1009309" cy="941903"/>
                <a:chOff x="-1" y="-1"/>
                <a:chExt cx="2044026" cy="2054417"/>
              </a:xfrm>
            </p:grpSpPr>
            <p:sp>
              <p:nvSpPr>
                <p:cNvPr id="41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2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3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4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5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6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4" name="Group 3"/>
              <p:cNvGrpSpPr>
                <a:grpSpLocks/>
              </p:cNvGrpSpPr>
              <p:nvPr/>
            </p:nvGrpSpPr>
            <p:grpSpPr bwMode="auto">
              <a:xfrm>
                <a:off x="-338360" y="7397080"/>
                <a:ext cx="1009309" cy="941903"/>
                <a:chOff x="-1" y="-1"/>
                <a:chExt cx="2044026" cy="2054417"/>
              </a:xfrm>
            </p:grpSpPr>
            <p:sp>
              <p:nvSpPr>
                <p:cNvPr id="35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36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37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38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39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0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</p:grpSp>
      </p:grpSp>
      <p:sp>
        <p:nvSpPr>
          <p:cNvPr id="149" name="TextBox 148"/>
          <p:cNvSpPr txBox="1"/>
          <p:nvPr/>
        </p:nvSpPr>
        <p:spPr>
          <a:xfrm>
            <a:off x="1855712" y="3390642"/>
            <a:ext cx="179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3.</a:t>
            </a:r>
            <a:r>
              <a:rPr lang="en-US" sz="2800" i="1" dirty="0" smtClean="0"/>
              <a:t> Sample</a:t>
            </a:r>
            <a:endParaRPr lang="en-US" sz="2800" i="1" dirty="0"/>
          </a:p>
        </p:txBody>
      </p:sp>
      <p:graphicFrame>
        <p:nvGraphicFramePr>
          <p:cNvPr id="150" name="Object 1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390545"/>
              </p:ext>
            </p:extLst>
          </p:nvPr>
        </p:nvGraphicFramePr>
        <p:xfrm>
          <a:off x="7380239" y="3815495"/>
          <a:ext cx="2901456" cy="1954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" name="Chart" r:id="rId7" imgW="10680700" imgH="7200900" progId="MSGraph.Chart.8">
                  <p:embed/>
                </p:oleObj>
              </mc:Choice>
              <mc:Fallback>
                <p:oleObj name="Chart" r:id="rId7" imgW="10680700" imgH="7200900" progId="MSGraph.Chart.8">
                  <p:embed/>
                  <p:pic>
                    <p:nvPicPr>
                      <p:cNvPr id="0" name="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39" y="3815495"/>
                        <a:ext cx="2901456" cy="1954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TextBox 150"/>
          <p:cNvSpPr txBox="1"/>
          <p:nvPr/>
        </p:nvSpPr>
        <p:spPr>
          <a:xfrm>
            <a:off x="5825612" y="3429922"/>
            <a:ext cx="6010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4.</a:t>
            </a:r>
            <a:r>
              <a:rPr lang="en-US" sz="2800" i="1" dirty="0" smtClean="0"/>
              <a:t> Model using </a:t>
            </a:r>
            <a:r>
              <a:rPr lang="en-US" sz="2800" i="1" dirty="0" smtClean="0"/>
              <a:t>mixture Of </a:t>
            </a:r>
            <a:r>
              <a:rPr lang="en-US" sz="2800" i="1" dirty="0" smtClean="0"/>
              <a:t>Gaussians</a:t>
            </a:r>
            <a:endParaRPr lang="en-US" sz="2800" i="1" dirty="0"/>
          </a:p>
        </p:txBody>
      </p:sp>
      <p:sp>
        <p:nvSpPr>
          <p:cNvPr id="2" name="Rectangle 1"/>
          <p:cNvSpPr/>
          <p:nvPr/>
        </p:nvSpPr>
        <p:spPr>
          <a:xfrm>
            <a:off x="660590" y="6151545"/>
            <a:ext cx="11758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Volonakis, T. N., Matthews, O. E., </a:t>
            </a:r>
            <a:r>
              <a:rPr lang="en-GB" dirty="0" err="1"/>
              <a:t>Liggins</a:t>
            </a:r>
            <a:r>
              <a:rPr lang="en-GB" dirty="0"/>
              <a:t>, E., Baddeley, R. J., Scott-Samuel, N. E., &amp; </a:t>
            </a:r>
            <a:r>
              <a:rPr lang="en-GB" dirty="0" err="1"/>
              <a:t>Cuthill</a:t>
            </a:r>
            <a:r>
              <a:rPr lang="en-GB" dirty="0"/>
              <a:t>, I. C. (2018). Camouflage assessment: Machine and human. </a:t>
            </a:r>
            <a:r>
              <a:rPr lang="en-GB" i="1" dirty="0"/>
              <a:t>Computers in Industry</a:t>
            </a:r>
            <a:r>
              <a:rPr lang="en-GB" dirty="0"/>
              <a:t>, </a:t>
            </a:r>
            <a:r>
              <a:rPr lang="en-GB" i="1" dirty="0"/>
              <a:t>99</a:t>
            </a:r>
            <a:r>
              <a:rPr lang="en-GB" dirty="0"/>
              <a:t>, 173-182.</a:t>
            </a:r>
          </a:p>
        </p:txBody>
      </p:sp>
    </p:spTree>
    <p:extLst>
      <p:ext uri="{BB962C8B-B14F-4D97-AF65-F5344CB8AC3E}">
        <p14:creationId xmlns:p14="http://schemas.microsoft.com/office/powerpoint/2010/main" val="3114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tn-volonakis\Google Drive\Projects\UWE\Belron\Tim\10mmIMGS\DOCS\ZoomFourier.tif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2" t="4815" r="8168" b="9902"/>
          <a:stretch/>
        </p:blipFill>
        <p:spPr bwMode="auto">
          <a:xfrm>
            <a:off x="3124200" y="1296785"/>
            <a:ext cx="5943600" cy="46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What Dust Looks Like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6397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Detection</a:t>
            </a:r>
            <a:endParaRPr lang="en-GB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GB" dirty="0" smtClean="0"/>
              <a:t>Compute the horizontal and vertical gradients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GB" dirty="0" smtClean="0"/>
              <a:t>Convolve with </a:t>
            </a:r>
            <a:r>
              <a:rPr lang="en-GB" dirty="0" err="1" smtClean="0"/>
              <a:t>DoG</a:t>
            </a:r>
            <a:endParaRPr lang="en-GB" dirty="0" smtClean="0"/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GB" dirty="0" smtClean="0"/>
              <a:t>Sum vertical and horizontal output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6" t="29449" r="49568" b="52413"/>
          <a:stretch/>
        </p:blipFill>
        <p:spPr>
          <a:xfrm>
            <a:off x="6194581" y="3163973"/>
            <a:ext cx="1071292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t="29449" r="73842" b="52202"/>
          <a:stretch/>
        </p:blipFill>
        <p:spPr>
          <a:xfrm>
            <a:off x="4993463" y="3163973"/>
            <a:ext cx="110253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Detection: Image Pipeline</a:t>
            </a:r>
            <a:endParaRPr lang="en-GB" sz="4800" dirty="0"/>
          </a:p>
        </p:txBody>
      </p:sp>
      <p:pic>
        <p:nvPicPr>
          <p:cNvPr id="8" name="Content Placeholder 3" descr="C:\Users\tn-volonakis\Google Drive\Projects\UWE\Belron\Tim\10mmIMGS\DOCS\ZoomFourier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3" t="7449" r="10054" b="11213"/>
          <a:stretch/>
        </p:blipFill>
        <p:spPr bwMode="auto">
          <a:xfrm>
            <a:off x="461949" y="2335188"/>
            <a:ext cx="3383280" cy="2593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Content Placeholder 3" descr="C:\Users\tn-volonakis\Google Drive\Projects\UWE\Belron\Tim\10mmIMGS\DOCS\HorizGrad.tiff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t="7714" r="9703" b="11333"/>
          <a:stretch/>
        </p:blipFill>
        <p:spPr bwMode="auto">
          <a:xfrm>
            <a:off x="4355270" y="2335188"/>
            <a:ext cx="3431209" cy="2593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C:\Users\tn-volonakis\Google Drive\Projects\UWE\Belron\Tim\10mmIMGS\DOCS\HorizGradFilt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4" t="7861" r="9461" b="11165"/>
          <a:stretch/>
        </p:blipFill>
        <p:spPr bwMode="auto">
          <a:xfrm>
            <a:off x="8296521" y="2335188"/>
            <a:ext cx="3446592" cy="2593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110638" y="5120641"/>
            <a:ext cx="208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Image Input </a:t>
            </a:r>
          </a:p>
          <a:p>
            <a:pPr algn="ctr"/>
            <a:r>
              <a:rPr lang="en-GB" b="1" dirty="0" smtClean="0"/>
              <a:t>(Dust)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880077" y="5120641"/>
            <a:ext cx="208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Horizontal Gradient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76865" y="5120641"/>
            <a:ext cx="22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Convolved with </a:t>
            </a:r>
            <a:r>
              <a:rPr lang="en-GB" b="1" dirty="0" err="1" smtClean="0"/>
              <a:t>DoG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338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Detection: Image Pipeline</a:t>
            </a:r>
            <a:endParaRPr lang="en-GB" sz="4800" dirty="0"/>
          </a:p>
        </p:txBody>
      </p:sp>
      <p:pic>
        <p:nvPicPr>
          <p:cNvPr id="8" name="Content Placeholder 3" descr="C:\Users\tn-volonakis\Google Drive\Projects\UWE\Belron\Tim\10mmIMGS\DOCS\ZoomFourier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3" t="7449" r="10054" b="11213"/>
          <a:stretch/>
        </p:blipFill>
        <p:spPr bwMode="auto">
          <a:xfrm>
            <a:off x="378821" y="1695107"/>
            <a:ext cx="5165767" cy="39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Content Placeholder 3" descr="C:\Users\tn-volonakis\Google Drive\Projects\UWE\Belron\Tim\10mmIMGS\DOCS\sqSUM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t="7637" r="9747" b="11083"/>
          <a:stretch/>
        </p:blipFill>
        <p:spPr bwMode="auto">
          <a:xfrm>
            <a:off x="6293918" y="1695107"/>
            <a:ext cx="5212501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893518" y="5835534"/>
            <a:ext cx="21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Original Dust Input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7624164" y="5835534"/>
            <a:ext cx="283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Final Dust Representation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4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3" t="18459" r="9578" b="22086"/>
          <a:stretch/>
        </p:blipFill>
        <p:spPr>
          <a:xfrm>
            <a:off x="1658101" y="2123440"/>
            <a:ext cx="3230769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18586" r="53598" b="22086"/>
          <a:stretch/>
        </p:blipFill>
        <p:spPr>
          <a:xfrm>
            <a:off x="6977265" y="2075512"/>
            <a:ext cx="323768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49217" y="1547166"/>
            <a:ext cx="308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Detected Dust in Red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Particle Detection</a:t>
            </a:r>
            <a:endParaRPr lang="en-GB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2005022" y="1547167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Original Image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264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6" t="30064" r="37860" b="33830"/>
          <a:stretch/>
        </p:blipFill>
        <p:spPr>
          <a:xfrm>
            <a:off x="1658101" y="2123440"/>
            <a:ext cx="3199650" cy="4277360"/>
          </a:xfr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49217" y="1547166"/>
            <a:ext cx="308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Detected Dust in Red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Particle Detection</a:t>
            </a:r>
            <a:endParaRPr lang="en-GB" sz="4800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t="30265" r="65807" b="33848"/>
          <a:stretch/>
        </p:blipFill>
        <p:spPr>
          <a:xfrm>
            <a:off x="6977265" y="2123440"/>
            <a:ext cx="3231220" cy="4277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005022" y="1547167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Original Image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02739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Neural Network Dust Classifier</a:t>
            </a:r>
            <a:endParaRPr lang="en-GB" sz="4800" dirty="0"/>
          </a:p>
        </p:txBody>
      </p:sp>
      <p:grpSp>
        <p:nvGrpSpPr>
          <p:cNvPr id="2" name="Group 1"/>
          <p:cNvGrpSpPr/>
          <p:nvPr/>
        </p:nvGrpSpPr>
        <p:grpSpPr>
          <a:xfrm>
            <a:off x="755538" y="1723082"/>
            <a:ext cx="10680923" cy="4516886"/>
            <a:chOff x="499395" y="1601882"/>
            <a:chExt cx="10680923" cy="4516886"/>
          </a:xfrm>
        </p:grpSpPr>
        <p:pic>
          <p:nvPicPr>
            <p:cNvPr id="18" name="Picture 17" descr="C:\Users\tn-volonakis\Google Drive\Projects\UWE\Belron\Tim\DUST_PARTICLES\8.jp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54" y="1601882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 descr="C:\Users\tn-volonakis\Google Drive\Projects\UWE\Belron\Tim\DUST_PARTICLES\23.jp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336" y="2744788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 descr="C:\Users\tn-volonakis\Google Drive\Projects\UWE\Belron\Tim\DUST_PARTICLES\34.jp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95" y="5287921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22" descr="C:\Users\tn-volonakis\Google Drive\Projects\UWE\Belron\Tim\DUST_PARTICLES\279.jpg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336" y="3992710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23" descr="C:\Users\tn-volonakis\Google Drive\Projects\UWE\Belron\Tim\DUST_PARTICLES\456.jpg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95" y="4005619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 descr="C:\Users\tn-volonakis\Google Drive\Projects\UWE\Belron\Tim\DUST_PARTICLES\550.jpg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95" y="2744789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5" descr="C:\Users\tn-volonakis\Google Drive\Projects\UWE\Belron\Tim\DUST_PARTICLES\728.jpg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336" y="1601883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 descr="C:\Users\tn-volonakis\Google Drive\Projects\UWE\Belron\Tim\DUST_PARTICLES\831.jpg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992" y="5287921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9505770" y="2961907"/>
              <a:ext cx="167454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n>
                    <a:solidFill>
                      <a:schemeClr val="tx1"/>
                    </a:solidFill>
                  </a:ln>
                </a:rPr>
                <a:t>DUST</a:t>
              </a:r>
              <a:endParaRPr lang="en-GB" sz="24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5770" y="3945781"/>
              <a:ext cx="167454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n>
                    <a:solidFill>
                      <a:schemeClr val="tx1"/>
                    </a:solidFill>
                  </a:ln>
                </a:rPr>
                <a:t>NOT-DUST</a:t>
              </a:r>
              <a:endParaRPr lang="en-GB" sz="24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525170" y="4376923"/>
            <a:ext cx="2801389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16284" y="1866263"/>
            <a:ext cx="6245629" cy="4231645"/>
            <a:chOff x="2784764" y="1198766"/>
            <a:chExt cx="6245629" cy="423164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156" y="1198766"/>
              <a:ext cx="5937799" cy="406698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784764" y="4355869"/>
              <a:ext cx="1886989" cy="581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24864" y="4848520"/>
              <a:ext cx="1886989" cy="581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43404" y="4003494"/>
              <a:ext cx="1886989" cy="581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154041" y="5240935"/>
                <a:ext cx="2801389" cy="6151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400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Input for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Dust and Not-Dust Images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41" y="5240935"/>
                <a:ext cx="2801389" cy="615142"/>
              </a:xfrm>
              <a:prstGeom prst="rect">
                <a:avLst/>
              </a:prstGeom>
              <a:blipFill>
                <a:blip r:embed="rId11"/>
                <a:stretch>
                  <a:fillRect t="-6796" b="-1650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426398" y="5991160"/>
            <a:ext cx="2448526" cy="408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100 Hidden Nodes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74924" y="4837541"/>
            <a:ext cx="1708691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2 Nodes for Classification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Real World Rectification</a:t>
            </a:r>
            <a:endParaRPr lang="en-GB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98" y="1292314"/>
            <a:ext cx="7266487" cy="4647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4656" y="2699658"/>
            <a:ext cx="235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Show triangulation with phone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14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tn-volonakis\Google Drive\Projects\UWE\Belron\Tim\Correlation_Below40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556" y="1364910"/>
            <a:ext cx="6267455" cy="4878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48343" y="2933700"/>
            <a:ext cx="3920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Correlation: </a:t>
            </a:r>
            <a:r>
              <a:rPr lang="en-GB" sz="3600" b="1" dirty="0" smtClean="0"/>
              <a:t>0.58</a:t>
            </a:r>
          </a:p>
          <a:p>
            <a:pPr algn="ctr"/>
            <a:r>
              <a:rPr lang="en-GB" sz="3600" dirty="0" smtClean="0"/>
              <a:t>Strong Correlation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Ground Truth vs Estimate Size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65383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Automotive Body Damage Analysis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4530"/>
          <a:stretch/>
        </p:blipFill>
        <p:spPr>
          <a:xfrm>
            <a:off x="7957356" y="5455563"/>
            <a:ext cx="3126181" cy="968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8"/>
          <a:stretch/>
        </p:blipFill>
        <p:spPr>
          <a:xfrm>
            <a:off x="1757182" y="5343219"/>
            <a:ext cx="1077123" cy="1280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14" y="5455563"/>
            <a:ext cx="2940916" cy="1056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04" y="1219816"/>
            <a:ext cx="5131336" cy="3846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1439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Modelling Colour</a:t>
            </a:r>
            <a:endParaRPr lang="en-GB" sz="4800" dirty="0"/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1532057" y="1795549"/>
            <a:ext cx="7246183" cy="324196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dirty="0" smtClean="0"/>
              <a:t>Colour in the periphery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What colour features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How to combine texture and colour features</a:t>
            </a:r>
          </a:p>
        </p:txBody>
      </p:sp>
    </p:spTree>
    <p:extLst>
      <p:ext uri="{BB962C8B-B14F-4D97-AF65-F5344CB8AC3E}">
        <p14:creationId xmlns:p14="http://schemas.microsoft.com/office/powerpoint/2010/main" val="122047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Challenging Problem</a:t>
            </a:r>
            <a:endParaRPr lang="en-GB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29" y="1268535"/>
            <a:ext cx="3497010" cy="459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110" y="1268535"/>
            <a:ext cx="3491352" cy="4594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70176" y="6070016"/>
            <a:ext cx="2511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Image of a Dent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48420" y="6026311"/>
            <a:ext cx="311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3D Project Key points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46601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Plaster of Paris Mould</a:t>
            </a:r>
            <a:endParaRPr lang="en-GB" sz="48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764" y="1609082"/>
            <a:ext cx="5801784" cy="4351338"/>
          </a:xfr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0" y="1434956"/>
            <a:ext cx="3005470" cy="2254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0" y="3965505"/>
            <a:ext cx="3005470" cy="2254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4689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95" y="1970649"/>
            <a:ext cx="6543916" cy="365834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20" y="1493918"/>
            <a:ext cx="3738263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Fringe Pattern Projection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69008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8" t="23427" r="23127" b="27927"/>
          <a:stretch/>
        </p:blipFill>
        <p:spPr>
          <a:xfrm>
            <a:off x="1334134" y="1442715"/>
            <a:ext cx="4103986" cy="39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Polarisation</a:t>
            </a:r>
            <a:endParaRPr lang="en-GB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620132" y="5722045"/>
            <a:ext cx="3415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Without Polarisation</a:t>
            </a:r>
            <a:endParaRPr lang="en-GB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7491" y="5752822"/>
            <a:ext cx="360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Using Polarisation Filters</a:t>
            </a:r>
            <a:endParaRPr lang="en-GB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7" t="26087" r="23907" b="28828"/>
          <a:stretch/>
        </p:blipFill>
        <p:spPr>
          <a:xfrm>
            <a:off x="6733549" y="1442715"/>
            <a:ext cx="4312373" cy="3960000"/>
          </a:xfrm>
        </p:spPr>
      </p:pic>
    </p:spTree>
    <p:extLst>
      <p:ext uri="{BB962C8B-B14F-4D97-AF65-F5344CB8AC3E}">
        <p14:creationId xmlns:p14="http://schemas.microsoft.com/office/powerpoint/2010/main" val="1048589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3D Reconstruction of Dent</a:t>
            </a:r>
            <a:endParaRPr lang="en-GB" sz="4800" dirty="0"/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/>
          <a:stretch/>
        </p:blipFill>
        <p:spPr>
          <a:xfrm>
            <a:off x="627320" y="1681119"/>
            <a:ext cx="5129693" cy="3586177"/>
          </a:xfr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14943" r="6998" b="21847"/>
          <a:stretch/>
        </p:blipFill>
        <p:spPr>
          <a:xfrm>
            <a:off x="6503713" y="1681119"/>
            <a:ext cx="4745536" cy="3586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204593" y="5634142"/>
            <a:ext cx="397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RAW Fringe 3D Reconstruction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88908" y="5517124"/>
            <a:ext cx="397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Interpolated Fringe Reconstruction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69308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terative Closest Point (IC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1246" y="2341229"/>
            <a:ext cx="3041253" cy="4131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890" y="1589057"/>
            <a:ext cx="559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Iterative Closest Point Matching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Compare with Ground Truth</a:t>
            </a:r>
            <a:endParaRPr lang="en-GB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1"/>
          <a:stretch/>
        </p:blipFill>
        <p:spPr>
          <a:xfrm>
            <a:off x="7698874" y="4125888"/>
            <a:ext cx="3428094" cy="1643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6"/>
          <a:stretch/>
        </p:blipFill>
        <p:spPr>
          <a:xfrm>
            <a:off x="7698874" y="1352062"/>
            <a:ext cx="3314239" cy="1643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536399" y="3170521"/>
            <a:ext cx="1639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Ground Truth</a:t>
            </a:r>
            <a:endParaRPr lang="en-GB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058165" y="5924575"/>
            <a:ext cx="270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Fringe Reconstruction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2703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3D Reconstruction Accuracy</a:t>
            </a:r>
            <a:endParaRPr lang="en-GB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4220784" y="5985016"/>
            <a:ext cx="397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3D Measurement Error (mm)</a:t>
            </a:r>
            <a:endParaRPr lang="en-GB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108427" y="1172793"/>
            <a:ext cx="4199860" cy="4547521"/>
            <a:chOff x="1538955" y="1940498"/>
            <a:chExt cx="3383666" cy="3960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3"/>
            <a:stretch/>
          </p:blipFill>
          <p:spPr>
            <a:xfrm>
              <a:off x="1538955" y="1940498"/>
              <a:ext cx="3383666" cy="39600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3035431" y="1940498"/>
              <a:ext cx="1036136" cy="2182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3284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7724" r="16470" b="12036"/>
          <a:stretch/>
        </p:blipFill>
        <p:spPr>
          <a:xfrm>
            <a:off x="6411432" y="1317884"/>
            <a:ext cx="4033648" cy="4420672"/>
          </a:xfr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1" t="26181" r="12721" b="11516"/>
          <a:stretch/>
        </p:blipFill>
        <p:spPr>
          <a:xfrm>
            <a:off x="1552354" y="1317884"/>
            <a:ext cx="4033648" cy="4420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Fringe Reconstruction of Face</a:t>
            </a:r>
            <a:endParaRPr lang="en-GB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1861373" y="5994610"/>
            <a:ext cx="3415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3D Printed Face</a:t>
            </a:r>
            <a:endParaRPr lang="en-GB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596406" y="5994609"/>
            <a:ext cx="3415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3D Reconstruction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188527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Weed Detection</a:t>
            </a:r>
            <a:endParaRPr lang="en-GB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8"/>
          <a:stretch/>
        </p:blipFill>
        <p:spPr>
          <a:xfrm>
            <a:off x="1723931" y="5343219"/>
            <a:ext cx="1077123" cy="1280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14" y="5455563"/>
            <a:ext cx="2940916" cy="1056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87" y="5567739"/>
            <a:ext cx="2481244" cy="831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1175658"/>
            <a:ext cx="5743456" cy="3802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7511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Example Images of </a:t>
            </a:r>
            <a:r>
              <a:rPr lang="en-GB" sz="4800" dirty="0" smtClean="0"/>
              <a:t>Dock Weed</a:t>
            </a:r>
            <a:endParaRPr lang="en-GB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4" y="2389812"/>
            <a:ext cx="4686181" cy="3121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082312" y="1237782"/>
            <a:ext cx="223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Image</a:t>
            </a:r>
            <a:endParaRPr lang="en-GB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14786" y="1237782"/>
            <a:ext cx="35931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Dock Leaves Labelled</a:t>
            </a:r>
          </a:p>
          <a:p>
            <a:pPr algn="ctr"/>
            <a:r>
              <a:rPr lang="en-GB" sz="2000" b="1" dirty="0">
                <a:solidFill>
                  <a:srgbClr val="FF0000"/>
                </a:solidFill>
              </a:rPr>
              <a:t>RED</a:t>
            </a:r>
            <a:r>
              <a:rPr lang="en-GB" sz="2000" b="1" dirty="0"/>
              <a:t>: Dock leaves</a:t>
            </a:r>
            <a:endParaRPr lang="en-GB" sz="1600" b="1" dirty="0"/>
          </a:p>
          <a:p>
            <a:pPr algn="ctr"/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63" y="2386762"/>
            <a:ext cx="4686181" cy="31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8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MacLeod &amp; Boynton Colour Space</a:t>
            </a:r>
            <a:endParaRPr lang="en-GB" sz="4800" dirty="0"/>
          </a:p>
        </p:txBody>
      </p:sp>
      <p:sp>
        <p:nvSpPr>
          <p:cNvPr id="8" name="Rectangle 7"/>
          <p:cNvSpPr/>
          <p:nvPr/>
        </p:nvSpPr>
        <p:spPr>
          <a:xfrm>
            <a:off x="1793033" y="5066571"/>
            <a:ext cx="2808514" cy="1184988"/>
          </a:xfrm>
          <a:prstGeom prst="rect">
            <a:avLst/>
          </a:prstGeom>
          <a:gradFill>
            <a:gsLst>
              <a:gs pos="53000">
                <a:schemeClr val="accent6">
                  <a:lumMod val="40000"/>
                  <a:lumOff val="60000"/>
                </a:schemeClr>
              </a:gs>
              <a:gs pos="48000">
                <a:srgbClr val="FFC1CE"/>
              </a:gs>
              <a:gs pos="0">
                <a:schemeClr val="accent2">
                  <a:lumMod val="0"/>
                  <a:lumOff val="100000"/>
                </a:schemeClr>
              </a:gs>
              <a:gs pos="0">
                <a:srgbClr val="FFA7F2"/>
              </a:gs>
              <a:gs pos="100000">
                <a:srgbClr val="80EA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S </a:t>
            </a:r>
            <a:r>
              <a:rPr lang="en-GB" sz="2400" b="1" i="1" dirty="0" smtClean="0">
                <a:solidFill>
                  <a:schemeClr val="tx1"/>
                </a:solidFill>
              </a:rPr>
              <a:t>vs. </a:t>
            </a:r>
            <a:r>
              <a:rPr lang="en-GB" sz="2400" b="1" dirty="0" smtClean="0">
                <a:solidFill>
                  <a:schemeClr val="tx1"/>
                </a:solidFill>
              </a:rPr>
              <a:t>LM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95461" y="5066571"/>
            <a:ext cx="2808514" cy="1184988"/>
          </a:xfrm>
          <a:prstGeom prst="rect">
            <a:avLst/>
          </a:prstGeom>
          <a:gradFill>
            <a:gsLst>
              <a:gs pos="53000">
                <a:srgbClr val="A6F2F8"/>
              </a:gs>
              <a:gs pos="48000">
                <a:srgbClr val="FF9F9F"/>
              </a:gs>
              <a:gs pos="0">
                <a:schemeClr val="accent2">
                  <a:lumMod val="0"/>
                  <a:lumOff val="100000"/>
                </a:schemeClr>
              </a:gs>
              <a:gs pos="0">
                <a:srgbClr val="FF0000"/>
              </a:gs>
              <a:gs pos="100000">
                <a:srgbClr val="58EBF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L </a:t>
            </a:r>
            <a:r>
              <a:rPr lang="en-GB" sz="2400" b="1" i="1" dirty="0" smtClean="0">
                <a:solidFill>
                  <a:schemeClr val="tx1"/>
                </a:solidFill>
              </a:rPr>
              <a:t>vs. </a:t>
            </a:r>
            <a:r>
              <a:rPr lang="en-GB" sz="2400" b="1" dirty="0" smtClean="0">
                <a:solidFill>
                  <a:schemeClr val="tx1"/>
                </a:solidFill>
              </a:rPr>
              <a:t>M</a:t>
            </a:r>
            <a:endParaRPr lang="en-GB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38626" y="5066571"/>
                <a:ext cx="2808514" cy="118498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51000">
                    <a:srgbClr val="BEBEBE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 smtClean="0">
                    <a:solidFill>
                      <a:schemeClr val="tx1"/>
                    </a:solidFill>
                  </a:rPr>
                  <a:t>L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b="1" dirty="0" smtClean="0">
                    <a:solidFill>
                      <a:schemeClr val="tx1"/>
                    </a:solidFill>
                  </a:rPr>
                  <a:t> M</a:t>
                </a:r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626" y="5066571"/>
                <a:ext cx="2808514" cy="11849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145849" y="122261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86974" y="122261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M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1289" y="122261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L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32784" y="1231977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M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58926" y="123197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L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86446" y="122261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M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21232" y="121325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L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458429" y="3452325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278039" y="4074784"/>
                <a:ext cx="36078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039" y="4074784"/>
                <a:ext cx="3607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84191" y="3452330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112667" y="3452325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950025" y="3456323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765296" y="3461686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9215182" y="3452325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915146" y="3442965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/>
              <p:cNvSpPr/>
              <p:nvPr/>
            </p:nvSpPr>
            <p:spPr>
              <a:xfrm>
                <a:off x="2192817" y="3991187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49" name="Oval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17" y="3991187"/>
                <a:ext cx="525798" cy="5257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6507255" y="3927676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255" y="3927676"/>
                <a:ext cx="525798" cy="5257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/>
              <p:cNvSpPr/>
              <p:nvPr/>
            </p:nvSpPr>
            <p:spPr>
              <a:xfrm>
                <a:off x="8962165" y="3908958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165" y="3908958"/>
                <a:ext cx="525798" cy="52579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/>
              <p:cNvSpPr/>
              <p:nvPr/>
            </p:nvSpPr>
            <p:spPr>
              <a:xfrm>
                <a:off x="9652247" y="3908958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52" name="Oval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247" y="3908958"/>
                <a:ext cx="525798" cy="52579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/>
              <p:cNvSpPr/>
              <p:nvPr/>
            </p:nvSpPr>
            <p:spPr>
              <a:xfrm>
                <a:off x="3021292" y="3991187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292" y="3991187"/>
                <a:ext cx="525798" cy="52579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3853460" y="3991187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460" y="3991187"/>
                <a:ext cx="525798" cy="52579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/>
              <p:cNvSpPr/>
              <p:nvPr/>
            </p:nvSpPr>
            <p:spPr>
              <a:xfrm>
                <a:off x="5687211" y="3927676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11" y="3927676"/>
                <a:ext cx="525798" cy="52579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401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3" y="2386762"/>
            <a:ext cx="4690761" cy="3124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4" y="2386762"/>
            <a:ext cx="4690761" cy="3124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Labelling Dock is Non-trivial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082312" y="1530170"/>
            <a:ext cx="223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Image</a:t>
            </a:r>
            <a:endParaRPr lang="en-GB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12494" y="1395724"/>
            <a:ext cx="35931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Dock Leaves Labelled</a:t>
            </a:r>
          </a:p>
          <a:p>
            <a:pPr algn="ctr"/>
            <a:r>
              <a:rPr lang="en-GB" sz="2000" b="1" dirty="0">
                <a:solidFill>
                  <a:srgbClr val="FF0000"/>
                </a:solidFill>
              </a:rPr>
              <a:t>RED</a:t>
            </a:r>
            <a:r>
              <a:rPr lang="en-GB" sz="2000" b="1" dirty="0"/>
              <a:t>: Dock leaves</a:t>
            </a:r>
            <a:endParaRPr lang="en-GB" sz="1600" b="1" dirty="0"/>
          </a:p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60656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Detection for Spray Boom</a:t>
            </a:r>
            <a:endParaRPr lang="en-GB" sz="4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248025" y="2047874"/>
            <a:ext cx="5991225" cy="3981449"/>
            <a:chOff x="3265964" y="1626246"/>
            <a:chExt cx="4331868" cy="288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11"/>
            <a:stretch/>
          </p:blipFill>
          <p:spPr>
            <a:xfrm>
              <a:off x="3265964" y="1626246"/>
              <a:ext cx="4306411" cy="2880000"/>
            </a:xfrm>
            <a:prstGeom prst="rect">
              <a:avLst/>
            </a:prstGeom>
            <a:ln w="41275">
              <a:solidFill>
                <a:srgbClr val="FF0000"/>
              </a:solidFill>
            </a:ln>
          </p:spPr>
        </p:pic>
        <p:cxnSp>
          <p:nvCxnSpPr>
            <p:cNvPr id="17" name="Straight Connector 16"/>
            <p:cNvCxnSpPr/>
            <p:nvPr/>
          </p:nvCxnSpPr>
          <p:spPr>
            <a:xfrm flipV="1">
              <a:off x="3265964" y="3604507"/>
              <a:ext cx="4331868" cy="9331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>
              <a:stCxn id="11" idx="0"/>
              <a:endCxn id="11" idx="2"/>
            </p:cNvCxnSpPr>
            <p:nvPr/>
          </p:nvCxnSpPr>
          <p:spPr>
            <a:xfrm>
              <a:off x="5419170" y="1626246"/>
              <a:ext cx="0" cy="288000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265964" y="2599520"/>
              <a:ext cx="4331868" cy="9331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3212816" y="1619250"/>
            <a:ext cx="5991225" cy="0"/>
          </a:xfrm>
          <a:prstGeom prst="straightConnector1">
            <a:avLst/>
          </a:prstGeom>
          <a:ln w="508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83096" y="107495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 metre</a:t>
            </a:r>
            <a:endParaRPr lang="en-GB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2305050" y="2047874"/>
            <a:ext cx="21941" cy="3981449"/>
          </a:xfrm>
          <a:prstGeom prst="straightConnector1">
            <a:avLst/>
          </a:prstGeom>
          <a:ln w="508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30145" y="385393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 metre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0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Recognition Approaches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87" y="1403950"/>
            <a:ext cx="4181722" cy="3066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89" y="1343023"/>
            <a:ext cx="4302168" cy="3493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872" y="4985950"/>
            <a:ext cx="337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Local Binary Patterns </a:t>
            </a:r>
          </a:p>
          <a:p>
            <a:pPr algn="ctr"/>
            <a:r>
              <a:rPr lang="en-GB" sz="2400" b="1" dirty="0" smtClean="0"/>
              <a:t>&amp; </a:t>
            </a:r>
          </a:p>
          <a:p>
            <a:pPr algn="ctr"/>
            <a:r>
              <a:rPr lang="en-GB" sz="2400" b="1" dirty="0" smtClean="0"/>
              <a:t>Support Vector Machine</a:t>
            </a:r>
            <a:endParaRPr lang="en-GB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72300" y="4971275"/>
            <a:ext cx="364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Convolutional Neural Network </a:t>
            </a:r>
          </a:p>
          <a:p>
            <a:pPr algn="ctr"/>
            <a:r>
              <a:rPr lang="en-GB" sz="2400" b="1" dirty="0" smtClean="0"/>
              <a:t>Pre-trained on ImageNet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95807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Local Binary Patterns</a:t>
            </a:r>
            <a:endParaRPr lang="en-GB" sz="4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843308" y="1763768"/>
            <a:ext cx="1803757" cy="1799618"/>
            <a:chOff x="3608946" y="4337062"/>
            <a:chExt cx="2417942" cy="2434202"/>
          </a:xfrm>
        </p:grpSpPr>
        <p:sp>
          <p:nvSpPr>
            <p:cNvPr id="16" name="Oval 15"/>
            <p:cNvSpPr/>
            <p:nvPr/>
          </p:nvSpPr>
          <p:spPr>
            <a:xfrm>
              <a:off x="3837546" y="4540382"/>
              <a:ext cx="2002282" cy="200228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3873974" y="4627123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4610087" y="4337062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3608946" y="5312923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5341088" y="601151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4610087" y="6314064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/>
          </p:nvSpPr>
          <p:spPr>
            <a:xfrm>
              <a:off x="3825379" y="6009936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/>
            <p:cNvSpPr/>
            <p:nvPr/>
          </p:nvSpPr>
          <p:spPr>
            <a:xfrm>
              <a:off x="5569688" y="531292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282002" y="462712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978562" y="1510481"/>
            <a:ext cx="2160000" cy="2160000"/>
            <a:chOff x="4526529" y="1730703"/>
            <a:chExt cx="2160000" cy="2160000"/>
          </a:xfrm>
        </p:grpSpPr>
        <p:grpSp>
          <p:nvGrpSpPr>
            <p:cNvPr id="34" name="Group 33"/>
            <p:cNvGrpSpPr/>
            <p:nvPr/>
          </p:nvGrpSpPr>
          <p:grpSpPr>
            <a:xfrm>
              <a:off x="4526529" y="2450703"/>
              <a:ext cx="2160000" cy="720000"/>
              <a:chOff x="2506130" y="2393110"/>
              <a:chExt cx="2160000" cy="7200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4</a:t>
                </a:r>
                <a:endParaRPr lang="en-GB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6</a:t>
                </a:r>
                <a:endParaRPr lang="en-GB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2</a:t>
                </a:r>
                <a:endParaRPr lang="en-GB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526529" y="3170703"/>
              <a:ext cx="2160000" cy="720000"/>
              <a:chOff x="2506130" y="2393110"/>
              <a:chExt cx="2160000" cy="7200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1</a:t>
                </a:r>
                <a:endParaRPr lang="en-GB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5</a:t>
                </a:r>
                <a:endParaRPr lang="en-GB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/>
                  <a:t>2</a:t>
                </a:r>
                <a:endParaRPr lang="en-GB" sz="3600" dirty="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526529" y="1730703"/>
              <a:ext cx="2160000" cy="720000"/>
              <a:chOff x="2506130" y="2393110"/>
              <a:chExt cx="2160000" cy="7200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4</a:t>
                </a:r>
                <a:endParaRPr lang="en-GB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8</a:t>
                </a:r>
                <a:endParaRPr lang="en-GB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3</a:t>
                </a:r>
                <a:endParaRPr lang="en-GB" dirty="0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7232719" y="1537428"/>
            <a:ext cx="2160000" cy="2160000"/>
            <a:chOff x="7139090" y="1673110"/>
            <a:chExt cx="2160000" cy="2160000"/>
          </a:xfrm>
        </p:grpSpPr>
        <p:grpSp>
          <p:nvGrpSpPr>
            <p:cNvPr id="61" name="Group 60"/>
            <p:cNvGrpSpPr/>
            <p:nvPr/>
          </p:nvGrpSpPr>
          <p:grpSpPr>
            <a:xfrm>
              <a:off x="7139090" y="2393110"/>
              <a:ext cx="2160000" cy="720000"/>
              <a:chOff x="2506130" y="2393110"/>
              <a:chExt cx="2160000" cy="72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/>
                  <a:t>1</a:t>
                </a:r>
                <a:endParaRPr lang="en-GB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dirty="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7139090" y="3113110"/>
              <a:ext cx="2160000" cy="720000"/>
              <a:chOff x="2506130" y="2393110"/>
              <a:chExt cx="2160000" cy="72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1</a:t>
                </a:r>
                <a:endParaRPr lang="en-GB" sz="36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sz="36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139090" y="1673110"/>
              <a:ext cx="2160000" cy="720000"/>
              <a:chOff x="2506130" y="2393110"/>
              <a:chExt cx="2160000" cy="72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1</a:t>
                </a:r>
                <a:endParaRPr lang="en-GB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dirty="0"/>
              </a:p>
            </p:txBody>
          </p:sp>
        </p:grpSp>
      </p:grpSp>
      <p:pic>
        <p:nvPicPr>
          <p:cNvPr id="73" name="Picture 72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7795" r="9672" b="11613"/>
          <a:stretch/>
        </p:blipFill>
        <p:spPr>
          <a:xfrm>
            <a:off x="763445" y="1510481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/>
              <p:cNvSpPr txBox="1"/>
              <p:nvPr/>
            </p:nvSpPr>
            <p:spPr>
              <a:xfrm>
                <a:off x="517295" y="3852928"/>
                <a:ext cx="26522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smtClean="0"/>
                  <a:t>3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2400" b="1" dirty="0" smtClean="0"/>
                  <a:t>3 Pixel Window</a:t>
                </a:r>
                <a:endParaRPr lang="en-GB" sz="2400" b="1" dirty="0"/>
              </a:p>
            </p:txBody>
          </p:sp>
        </mc:Choice>
        <mc:Fallback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5" y="3852928"/>
                <a:ext cx="2652299" cy="461665"/>
              </a:xfrm>
              <a:prstGeom prst="rect">
                <a:avLst/>
              </a:prstGeom>
              <a:blipFill>
                <a:blip r:embed="rId3"/>
                <a:stretch>
                  <a:fillRect l="-1149" t="-10526" r="-690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3732412" y="3850074"/>
            <a:ext cx="2652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Pixel Intensities</a:t>
            </a:r>
            <a:endParaRPr lang="en-GB" sz="2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8072233" y="3847858"/>
            <a:ext cx="301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Local Binary Pattern</a:t>
            </a:r>
            <a:endParaRPr lang="en-GB" sz="24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2923445" y="4901966"/>
            <a:ext cx="6018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Binary Pattern: 	1100001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		= 1 + 64 + 128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		= </a:t>
            </a:r>
            <a:r>
              <a:rPr lang="en-GB" sz="2400" b="1" dirty="0"/>
              <a:t>193</a:t>
            </a:r>
          </a:p>
        </p:txBody>
      </p:sp>
    </p:spTree>
    <p:extLst>
      <p:ext uri="{BB962C8B-B14F-4D97-AF65-F5344CB8AC3E}">
        <p14:creationId xmlns:p14="http://schemas.microsoft.com/office/powerpoint/2010/main" val="4289095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Results at Weed Recognition</a:t>
            </a:r>
            <a:endParaRPr lang="en-GB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848468"/>
              </p:ext>
            </p:extLst>
          </p:nvPr>
        </p:nvGraphicFramePr>
        <p:xfrm>
          <a:off x="1476375" y="2643725"/>
          <a:ext cx="385762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5637382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9211337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723861310"/>
                    </a:ext>
                  </a:extLst>
                </a:gridCol>
              </a:tblGrid>
              <a:tr h="473480">
                <a:tc>
                  <a:txBody>
                    <a:bodyPr/>
                    <a:lstStyle/>
                    <a:p>
                      <a:pPr algn="ctr"/>
                      <a:endParaRPr lang="en-GB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Grass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i="0" dirty="0" smtClean="0">
                          <a:solidFill>
                            <a:schemeClr val="tx1"/>
                          </a:solidFill>
                        </a:rPr>
                        <a:t>Dock</a:t>
                      </a:r>
                      <a:endParaRPr lang="en-GB" sz="24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956008"/>
                  </a:ext>
                </a:extLst>
              </a:tr>
              <a:tr h="5476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Grass</a:t>
                      </a:r>
                      <a:endParaRPr lang="en-GB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0.80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F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0.20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531960"/>
                  </a:ext>
                </a:extLst>
              </a:tr>
              <a:tr h="567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Dock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0.06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0.94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F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78157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0" y="5464880"/>
            <a:ext cx="2990850" cy="40011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Average Accuracy:  </a:t>
            </a:r>
            <a:r>
              <a:rPr lang="en-GB" sz="2000" b="1" dirty="0" smtClean="0"/>
              <a:t>87.0% </a:t>
            </a:r>
            <a:endParaRPr lang="en-GB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67575" y="5464880"/>
            <a:ext cx="2990850" cy="40011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Average Accuracy:  </a:t>
            </a:r>
            <a:r>
              <a:rPr lang="en-GB" sz="2000" b="1" dirty="0" smtClean="0"/>
              <a:t>96.0% </a:t>
            </a:r>
            <a:endParaRPr lang="en-GB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00137" y="1450144"/>
            <a:ext cx="4752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Local Binary Patterns + SVM</a:t>
            </a:r>
            <a:endParaRPr lang="en-GB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05624" y="1343025"/>
            <a:ext cx="4048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Convolutional Neural Network</a:t>
            </a:r>
            <a:endParaRPr lang="en-GB" sz="2800" b="1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533712"/>
              </p:ext>
            </p:extLst>
          </p:nvPr>
        </p:nvGraphicFramePr>
        <p:xfrm>
          <a:off x="6834187" y="2592512"/>
          <a:ext cx="385762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5637382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9211337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723861310"/>
                    </a:ext>
                  </a:extLst>
                </a:gridCol>
              </a:tblGrid>
              <a:tr h="473480">
                <a:tc>
                  <a:txBody>
                    <a:bodyPr/>
                    <a:lstStyle/>
                    <a:p>
                      <a:pPr algn="ctr"/>
                      <a:endParaRPr lang="en-GB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Grass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i="0" dirty="0" smtClean="0">
                          <a:solidFill>
                            <a:schemeClr val="tx1"/>
                          </a:solidFill>
                        </a:rPr>
                        <a:t>Dock</a:t>
                      </a:r>
                      <a:endParaRPr lang="en-GB" sz="24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956008"/>
                  </a:ext>
                </a:extLst>
              </a:tr>
              <a:tr h="5476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Grass</a:t>
                      </a:r>
                      <a:endParaRPr lang="en-GB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0.93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F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0.07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531960"/>
                  </a:ext>
                </a:extLst>
              </a:tr>
              <a:tr h="567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Dock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0.99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F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78157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095749" y="5416050"/>
            <a:ext cx="733425" cy="497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9382124" y="5416050"/>
            <a:ext cx="733425" cy="497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55600" y="6273224"/>
            <a:ext cx="11417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Zhang, W., Hansen, M. F., Volonakis, T. N., Smith, M., Smith, L., Wilson, J., ... &amp; Wright, G. (</a:t>
            </a:r>
            <a:r>
              <a:rPr lang="en-US" sz="1600" dirty="0" smtClean="0"/>
              <a:t>2018)</a:t>
            </a:r>
            <a:r>
              <a:rPr lang="en-US" sz="1600" dirty="0"/>
              <a:t>. Broad-leaf weed detection in pasture. </a:t>
            </a:r>
            <a:r>
              <a:rPr lang="en-US" sz="1600" dirty="0" smtClean="0"/>
              <a:t>IEEE </a:t>
            </a:r>
            <a:r>
              <a:rPr lang="en-US" sz="1600" dirty="0"/>
              <a:t>3rd International Conference on Image, Vision and Computing (ICIVC) (pp. 101-105)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039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Action Detection in the Home</a:t>
            </a:r>
            <a:endParaRPr lang="en-GB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307" y="5538612"/>
            <a:ext cx="2940916" cy="1056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2"/>
          <a:stretch/>
        </p:blipFill>
        <p:spPr>
          <a:xfrm>
            <a:off x="1611014" y="5626524"/>
            <a:ext cx="2695575" cy="880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" t="445" r="58103" b="43216"/>
          <a:stretch/>
        </p:blipFill>
        <p:spPr>
          <a:xfrm>
            <a:off x="4419065" y="1271847"/>
            <a:ext cx="3353870" cy="3649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2731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6" y="1825625"/>
            <a:ext cx="666722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1219200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Panasonic’s 8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4800" dirty="0"/>
                  <a:t>8 Infrared Sensor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830997"/>
              </a:xfrm>
              <a:prstGeom prst="rect">
                <a:avLst/>
              </a:prstGeom>
              <a:blipFill>
                <a:blip r:embed="rId3"/>
                <a:stretch>
                  <a:fillRect t="-13380" b="-352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99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Actions</a:t>
            </a:r>
            <a:endParaRPr lang="en-GB" sz="4800" dirty="0"/>
          </a:p>
        </p:txBody>
      </p:sp>
      <p:sp>
        <p:nvSpPr>
          <p:cNvPr id="8" name="Oval 7"/>
          <p:cNvSpPr/>
          <p:nvPr/>
        </p:nvSpPr>
        <p:spPr>
          <a:xfrm>
            <a:off x="2044932" y="1745674"/>
            <a:ext cx="1205344" cy="95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Falling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5563985" y="1745674"/>
            <a:ext cx="1360517" cy="95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Sitting Still</a:t>
            </a: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3352801" y="3003667"/>
            <a:ext cx="1205344" cy="95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Sit to Stand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5356169" y="3003667"/>
            <a:ext cx="1205344" cy="95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Stand to sit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7592292" y="3294613"/>
            <a:ext cx="1734588" cy="95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Walking left to right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4984866" y="4250575"/>
            <a:ext cx="1734588" cy="95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Walking right to left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2262449" y="4250575"/>
            <a:ext cx="1205344" cy="95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Stand Still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4401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2D DCT</a:t>
            </a:r>
            <a:endParaRPr lang="en-GB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1" y="1192262"/>
            <a:ext cx="5267823" cy="5267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49" y="2367444"/>
            <a:ext cx="5009805" cy="33398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4207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2D DCT of the letter </a:t>
            </a:r>
            <a:r>
              <a:rPr lang="en-GB" sz="4800" b="1" dirty="0" smtClean="0"/>
              <a:t>‘</a:t>
            </a:r>
            <a:r>
              <a:rPr lang="en-GB" sz="4800" b="1" i="1" dirty="0" smtClean="0"/>
              <a:t>A</a:t>
            </a:r>
            <a:r>
              <a:rPr lang="en-GB" sz="4800" b="1" dirty="0" smtClean="0"/>
              <a:t>’</a:t>
            </a:r>
            <a:endParaRPr lang="en-GB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" t="2620" r="2631" b="6863"/>
          <a:stretch/>
        </p:blipFill>
        <p:spPr>
          <a:xfrm>
            <a:off x="7647708" y="3341716"/>
            <a:ext cx="2917768" cy="931025"/>
          </a:xfr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66" y="1088966"/>
            <a:ext cx="5587142" cy="55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7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Accuracy at Face Recognition</a:t>
            </a:r>
            <a:endParaRPr lang="en-GB" sz="4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432954" y="1091339"/>
            <a:ext cx="5326091" cy="5440795"/>
            <a:chOff x="3477237" y="1005841"/>
            <a:chExt cx="5326091" cy="5440795"/>
          </a:xfrm>
        </p:grpSpPr>
        <p:pic>
          <p:nvPicPr>
            <p:cNvPr id="5" name="Picture 4" descr="Fig3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237" y="1120545"/>
              <a:ext cx="5326091" cy="532609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906983" y="1005841"/>
              <a:ext cx="3865418" cy="540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65348" y="1047991"/>
            <a:ext cx="646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Comparison with State of the Art (at the Time)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226642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2D DCT</a:t>
            </a:r>
            <a:endParaRPr lang="en-GB" sz="4800" dirty="0"/>
          </a:p>
        </p:txBody>
      </p:sp>
      <p:sp>
        <p:nvSpPr>
          <p:cNvPr id="6" name="Rectangle 5"/>
          <p:cNvSpPr/>
          <p:nvPr/>
        </p:nvSpPr>
        <p:spPr>
          <a:xfrm>
            <a:off x="836813" y="6009794"/>
            <a:ext cx="10784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Tao, L., Volonakis, T., Tan, B., Jing, Y., </a:t>
            </a:r>
            <a:r>
              <a:rPr lang="en-GB" dirty="0" err="1"/>
              <a:t>Chetty</a:t>
            </a:r>
            <a:r>
              <a:rPr lang="en-GB" dirty="0"/>
              <a:t>, K., &amp; Smith, M. (2018). Home Activity Monitoring using Low Resolution Infrared Sensor. </a:t>
            </a:r>
            <a:r>
              <a:rPr lang="en-GB" i="1" dirty="0" err="1"/>
              <a:t>arXiv</a:t>
            </a:r>
            <a:r>
              <a:rPr lang="en-GB" i="1" dirty="0"/>
              <a:t> preprint arXiv:1811.05416</a:t>
            </a:r>
            <a:r>
              <a:rPr lang="en-GB" dirty="0"/>
              <a:t>.</a:t>
            </a:r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08" y="1852447"/>
            <a:ext cx="9100783" cy="28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9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Example Fall Sequence</a:t>
            </a:r>
            <a:endParaRPr lang="en-GB" sz="4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01" y="2701636"/>
            <a:ext cx="6822950" cy="23857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7626" y="2018155"/>
            <a:ext cx="469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An Example Fall Sequence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861102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3D Convolutional Neural Network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51" y="1870496"/>
            <a:ext cx="10282994" cy="39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82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36" y="737061"/>
            <a:ext cx="5597727" cy="3162075"/>
          </a:xfr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Detecting Actions in Rooms</a:t>
            </a:r>
          </a:p>
        </p:txBody>
      </p:sp>
      <p:sp>
        <p:nvSpPr>
          <p:cNvPr id="8" name="Rectangle 7"/>
          <p:cNvSpPr/>
          <p:nvPr/>
        </p:nvSpPr>
        <p:spPr>
          <a:xfrm>
            <a:off x="703809" y="4909403"/>
            <a:ext cx="107843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Tao, L., Volonakis, T., Tan, B., Jing, Y., </a:t>
            </a:r>
            <a:r>
              <a:rPr lang="en-GB" dirty="0" err="1"/>
              <a:t>Chetty</a:t>
            </a:r>
            <a:r>
              <a:rPr lang="en-GB" dirty="0"/>
              <a:t>, K., &amp; Smith, M. (2018). Home Activity Monitoring using Low Resolution Infrared Sensor. </a:t>
            </a:r>
            <a:r>
              <a:rPr lang="en-GB" i="1" dirty="0" err="1"/>
              <a:t>arXiv</a:t>
            </a:r>
            <a:r>
              <a:rPr lang="en-GB" i="1" dirty="0"/>
              <a:t> preprint arXiv:1811.05416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Tao, L., Volonakis, T., Tan. B., Zhang Z., Jing, Y. &amp; Smith, M. (2018). </a:t>
            </a:r>
            <a:r>
              <a:rPr lang="en-GB" dirty="0"/>
              <a:t>3D Convolutional Neural network for Home Monitoring using Low Resolution Thermal-sensor Array, 3rd IET International Conference on Technologies for Active and Assisted Living (TechAAL2019) (Submitted).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815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Summary</a:t>
            </a:r>
            <a:endParaRPr lang="en-GB" sz="4800" b="1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904702" y="1551305"/>
            <a:ext cx="10515600" cy="4351338"/>
          </a:xfrm>
        </p:spPr>
        <p:txBody>
          <a:bodyPr/>
          <a:lstStyle/>
          <a:p>
            <a:pPr>
              <a:lnSpc>
                <a:spcPct val="25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898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GMM</a:t>
            </a:r>
            <a:r>
              <a:rPr lang="en-GB" sz="4800" dirty="0" smtClean="0"/>
              <a:t> </a:t>
            </a:r>
            <a:r>
              <a:rPr lang="en-GB" sz="4800" i="1" dirty="0" smtClean="0"/>
              <a:t>vs.</a:t>
            </a:r>
            <a:r>
              <a:rPr lang="en-GB" sz="4800" dirty="0" smtClean="0"/>
              <a:t> </a:t>
            </a:r>
            <a:r>
              <a:rPr lang="en-GB" sz="4800" b="1" dirty="0" smtClean="0"/>
              <a:t>MLP</a:t>
            </a:r>
            <a:r>
              <a:rPr lang="en-GB" sz="4800" dirty="0" smtClean="0"/>
              <a:t> </a:t>
            </a:r>
            <a:r>
              <a:rPr lang="en-GB" sz="4800" i="1" dirty="0" smtClean="0"/>
              <a:t>vs.</a:t>
            </a:r>
            <a:r>
              <a:rPr lang="en-GB" sz="4800" dirty="0" smtClean="0"/>
              <a:t> </a:t>
            </a:r>
            <a:r>
              <a:rPr lang="en-GB" sz="4800" b="1" dirty="0" smtClean="0"/>
              <a:t>SVM</a:t>
            </a:r>
            <a:endParaRPr lang="en-GB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3661369" y="1128719"/>
            <a:ext cx="5358108" cy="5490014"/>
            <a:chOff x="3661369" y="1020654"/>
            <a:chExt cx="5358108" cy="5490014"/>
          </a:xfrm>
        </p:grpSpPr>
        <p:pic>
          <p:nvPicPr>
            <p:cNvPr id="8" name="Picture 7" descr="Fig6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1369" y="1152560"/>
              <a:ext cx="5358108" cy="535810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407714" y="1020654"/>
              <a:ext cx="3865418" cy="540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44431" y="1128719"/>
            <a:ext cx="7991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Comparison with Different Machine Learning Architecture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28418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Features Are Good</a:t>
            </a:r>
            <a:endParaRPr lang="en-GB" sz="4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03222" y="1123642"/>
            <a:ext cx="9845530" cy="10300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Local Energy and Phase is </a:t>
            </a:r>
            <a:r>
              <a:rPr lang="en-US" sz="3600" dirty="0" smtClean="0"/>
              <a:t>powerful at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representing </a:t>
            </a:r>
            <a:r>
              <a:rPr lang="en-US" sz="3600" dirty="0" smtClean="0"/>
              <a:t>objects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2830523" y="2327563"/>
            <a:ext cx="6530954" cy="4274807"/>
            <a:chOff x="3203297" y="2352501"/>
            <a:chExt cx="6530954" cy="4274807"/>
          </a:xfrm>
        </p:grpSpPr>
        <p:pic>
          <p:nvPicPr>
            <p:cNvPr id="8" name="Picture 7" descr="PhaseIri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297" y="2352501"/>
              <a:ext cx="6530954" cy="427480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973484" y="4962701"/>
              <a:ext cx="1055717" cy="13300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43746" y="5095703"/>
              <a:ext cx="944880" cy="13300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664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5619</TotalTime>
  <Words>1038</Words>
  <Application>Microsoft Office PowerPoint</Application>
  <PresentationFormat>Widescreen</PresentationFormat>
  <Paragraphs>283</Paragraphs>
  <Slides>74</Slides>
  <Notes>0</Notes>
  <HiddenSlides>0</HiddenSlides>
  <MMClips>9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Chart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Energy and Phase is powerful at  representing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the West of England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Volonakis</dc:creator>
  <cp:lastModifiedBy>Tim Volonakis</cp:lastModifiedBy>
  <cp:revision>371</cp:revision>
  <dcterms:created xsi:type="dcterms:W3CDTF">2019-01-09T16:35:36Z</dcterms:created>
  <dcterms:modified xsi:type="dcterms:W3CDTF">2019-01-18T17:42:05Z</dcterms:modified>
</cp:coreProperties>
</file>